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83" r:id="rId3"/>
    <p:sldId id="260" r:id="rId4"/>
    <p:sldId id="258" r:id="rId5"/>
    <p:sldId id="259" r:id="rId6"/>
    <p:sldId id="261" r:id="rId7"/>
    <p:sldId id="262" r:id="rId8"/>
    <p:sldId id="263" r:id="rId9"/>
    <p:sldId id="264" r:id="rId10"/>
    <p:sldId id="265" r:id="rId11"/>
    <p:sldId id="266" r:id="rId12"/>
    <p:sldId id="268"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1" autoAdjust="0"/>
  </p:normalViewPr>
  <p:slideViewPr>
    <p:cSldViewPr>
      <p:cViewPr>
        <p:scale>
          <a:sx n="100" d="100"/>
          <a:sy n="100" d="100"/>
        </p:scale>
        <p:origin x="-210" y="-78"/>
      </p:cViewPr>
      <p:guideLst>
        <p:guide orient="horz" pos="2160"/>
        <p:guide pos="2880"/>
      </p:guideLst>
    </p:cSldViewPr>
  </p:slideViewPr>
  <p:outlineViewPr>
    <p:cViewPr>
      <p:scale>
        <a:sx n="33" d="100"/>
        <a:sy n="33" d="100"/>
      </p:scale>
      <p:origin x="0" y="1128"/>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37BB3BA-C05C-4CE1-ABA8-B95E6C38D331}" type="datetimeFigureOut">
              <a:rPr lang="ru-RU" smtClean="0"/>
              <a:t>02.11.2018</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58525FE-996E-49A6-99B4-5CCB3BEF69F3}" type="slidenum">
              <a:rPr lang="ru-RU" smtClean="0"/>
              <a:t>‹#›</a:t>
            </a:fld>
            <a:endParaRPr lang="ru-RU"/>
          </a:p>
        </p:txBody>
      </p:sp>
    </p:spTree>
    <p:extLst>
      <p:ext uri="{BB962C8B-B14F-4D97-AF65-F5344CB8AC3E}">
        <p14:creationId xmlns:p14="http://schemas.microsoft.com/office/powerpoint/2010/main" val="36998314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58525FE-996E-49A6-99B4-5CCB3BEF69F3}" type="slidenum">
              <a:rPr lang="ru-RU" smtClean="0"/>
              <a:t>25</a:t>
            </a:fld>
            <a:endParaRPr lang="ru-RU"/>
          </a:p>
        </p:txBody>
      </p:sp>
    </p:spTree>
    <p:extLst>
      <p:ext uri="{BB962C8B-B14F-4D97-AF65-F5344CB8AC3E}">
        <p14:creationId xmlns:p14="http://schemas.microsoft.com/office/powerpoint/2010/main" val="11067843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02.11.2018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02.11.2018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02.11.2018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02.11.2018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02.11.2018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02.11.2018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02.11.2018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02.11.2018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02.11.2018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02.11.2018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02.11.2018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02.11.2018</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fontScale="90000"/>
          </a:bodyPr>
          <a:lstStyle/>
          <a:p>
            <a:r>
              <a:rPr lang="ru-RU" b="1" dirty="0" smtClean="0">
                <a:solidFill>
                  <a:srgbClr val="7030A0"/>
                </a:solidFill>
              </a:rPr>
              <a:t>Графический редактор </a:t>
            </a:r>
            <a:r>
              <a:rPr lang="en-US" b="1" dirty="0" err="1" smtClean="0">
                <a:solidFill>
                  <a:srgbClr val="7030A0"/>
                </a:solidFill>
              </a:rPr>
              <a:t>Paint.Net</a:t>
            </a:r>
            <a:r>
              <a:rPr lang="ru-RU" b="1" dirty="0" smtClean="0">
                <a:solidFill>
                  <a:srgbClr val="7030A0"/>
                </a:solidFill>
              </a:rPr>
              <a:t>. Введение.</a:t>
            </a:r>
            <a:r>
              <a:rPr lang="ru-RU" b="1" dirty="0">
                <a:solidFill>
                  <a:srgbClr val="7030A0"/>
                </a:solidFill>
              </a:rPr>
              <a:t/>
            </a:r>
            <a:br>
              <a:rPr lang="ru-RU" b="1" dirty="0">
                <a:solidFill>
                  <a:srgbClr val="7030A0"/>
                </a:solidFill>
              </a:rPr>
            </a:br>
            <a:endParaRPr lang="ru-RU" b="1" dirty="0">
              <a:solidFill>
                <a:srgbClr val="7030A0"/>
              </a:solidFill>
            </a:endParaRPr>
          </a:p>
        </p:txBody>
      </p:sp>
      <p:sp>
        <p:nvSpPr>
          <p:cNvPr id="3" name="Подзаголовок 2"/>
          <p:cNvSpPr>
            <a:spLocks noGrp="1"/>
          </p:cNvSpPr>
          <p:nvPr>
            <p:ph type="subTitle" idx="1"/>
          </p:nvPr>
        </p:nvSpPr>
        <p:spPr/>
        <p:txBody>
          <a:bodyPr>
            <a:normAutofit fontScale="70000" lnSpcReduction="20000"/>
          </a:bodyPr>
          <a:lstStyle/>
          <a:p>
            <a:r>
              <a:rPr lang="ru-RU" sz="2400" dirty="0"/>
              <a:t>Составил воспитатель</a:t>
            </a:r>
          </a:p>
          <a:p>
            <a:r>
              <a:rPr lang="ru-RU" sz="2400" dirty="0"/>
              <a:t>Коюшев Павел Иванович, </a:t>
            </a:r>
          </a:p>
          <a:p>
            <a:r>
              <a:rPr lang="ru-RU" sz="2400" dirty="0"/>
              <a:t>I квалификационная категория</a:t>
            </a:r>
          </a:p>
          <a:p>
            <a:endParaRPr lang="ru-RU" sz="2400" dirty="0"/>
          </a:p>
          <a:p>
            <a:endParaRPr lang="ru-RU" sz="2400" dirty="0" smtClean="0"/>
          </a:p>
          <a:p>
            <a:r>
              <a:rPr lang="ru-RU" sz="2400" dirty="0" smtClean="0"/>
              <a:t>Сыктывкар 2018</a:t>
            </a:r>
            <a:endParaRPr lang="ru-RU" sz="2400" dirty="0"/>
          </a:p>
        </p:txBody>
      </p:sp>
    </p:spTree>
    <p:extLst>
      <p:ext uri="{BB962C8B-B14F-4D97-AF65-F5344CB8AC3E}">
        <p14:creationId xmlns:p14="http://schemas.microsoft.com/office/powerpoint/2010/main" val="10866246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4082"/>
          </a:xfrm>
        </p:spPr>
        <p:txBody>
          <a:bodyPr>
            <a:noAutofit/>
          </a:bodyPr>
          <a:lstStyle/>
          <a:p>
            <a:r>
              <a:rPr lang="ru-RU" sz="2800" b="1" dirty="0">
                <a:solidFill>
                  <a:srgbClr val="7030A0"/>
                </a:solidFill>
              </a:rPr>
              <a:t>П</a:t>
            </a:r>
            <a:r>
              <a:rPr lang="ru-RU" sz="2800" b="1" dirty="0" smtClean="0">
                <a:solidFill>
                  <a:srgbClr val="7030A0"/>
                </a:solidFill>
              </a:rPr>
              <a:t>анель меню</a:t>
            </a:r>
            <a:endParaRPr lang="ru-RU" sz="2800" b="1" dirty="0">
              <a:solidFill>
                <a:srgbClr val="7030A0"/>
              </a:solidFill>
            </a:endParaRPr>
          </a:p>
        </p:txBody>
      </p:sp>
      <p:sp>
        <p:nvSpPr>
          <p:cNvPr id="5" name="Прямоугольник 4"/>
          <p:cNvSpPr/>
          <p:nvPr/>
        </p:nvSpPr>
        <p:spPr>
          <a:xfrm>
            <a:off x="240893" y="908720"/>
            <a:ext cx="8712968" cy="3293209"/>
          </a:xfrm>
          <a:prstGeom prst="rect">
            <a:avLst/>
          </a:prstGeom>
        </p:spPr>
        <p:txBody>
          <a:bodyPr wrap="square">
            <a:spAutoFit/>
          </a:bodyPr>
          <a:lstStyle/>
          <a:p>
            <a:r>
              <a:rPr lang="ru-RU" sz="1600" dirty="0">
                <a:solidFill>
                  <a:srgbClr val="7030A0"/>
                </a:solidFill>
              </a:rPr>
              <a:t>1. Файл. Предоставляет доступ к командам создания, открытия и сохранения файлов изображений. Работа этих команд соответствует работе аналогичных команд в других подобных редакторах графических изображений</a:t>
            </a:r>
            <a:r>
              <a:rPr lang="ru-RU" sz="1600" dirty="0" smtClean="0">
                <a:solidFill>
                  <a:srgbClr val="7030A0"/>
                </a:solidFill>
              </a:rPr>
              <a:t>.</a:t>
            </a:r>
            <a:endParaRPr lang="ru-RU" sz="1600" dirty="0">
              <a:solidFill>
                <a:srgbClr val="7030A0"/>
              </a:solidFill>
            </a:endParaRPr>
          </a:p>
          <a:p>
            <a:r>
              <a:rPr lang="ru-RU" sz="1600" dirty="0">
                <a:solidFill>
                  <a:srgbClr val="7030A0"/>
                </a:solidFill>
              </a:rPr>
              <a:t>2. Правка. Содержит команды для работы с историей изображения, с выбранной областью изображения или всем изображением, а также для работы с буфером обмена</a:t>
            </a:r>
            <a:r>
              <a:rPr lang="ru-RU" sz="1600" dirty="0" smtClean="0">
                <a:solidFill>
                  <a:srgbClr val="7030A0"/>
                </a:solidFill>
              </a:rPr>
              <a:t>.</a:t>
            </a:r>
            <a:endParaRPr lang="ru-RU" sz="1600" dirty="0">
              <a:solidFill>
                <a:srgbClr val="7030A0"/>
              </a:solidFill>
            </a:endParaRPr>
          </a:p>
          <a:p>
            <a:r>
              <a:rPr lang="ru-RU" sz="1600" dirty="0">
                <a:solidFill>
                  <a:srgbClr val="7030A0"/>
                </a:solidFill>
              </a:rPr>
              <a:t>3. Вид. Команды, входящие в это меню, изменяют способ, которым вам представляется изображение и рабочее пространство Paint.NET</a:t>
            </a:r>
            <a:r>
              <a:rPr lang="ru-RU" sz="1600" dirty="0" smtClean="0">
                <a:solidFill>
                  <a:srgbClr val="7030A0"/>
                </a:solidFill>
              </a:rPr>
              <a:t>.</a:t>
            </a:r>
            <a:endParaRPr lang="ru-RU" sz="1600" dirty="0">
              <a:solidFill>
                <a:srgbClr val="7030A0"/>
              </a:solidFill>
            </a:endParaRPr>
          </a:p>
          <a:p>
            <a:r>
              <a:rPr lang="ru-RU" sz="1600" dirty="0">
                <a:solidFill>
                  <a:srgbClr val="7030A0"/>
                </a:solidFill>
              </a:rPr>
              <a:t>4. Изображение. Содержит команды, которые изменяют изображение со всеми его слоями</a:t>
            </a:r>
            <a:r>
              <a:rPr lang="ru-RU" sz="1600" dirty="0" smtClean="0">
                <a:solidFill>
                  <a:srgbClr val="7030A0"/>
                </a:solidFill>
              </a:rPr>
              <a:t>.</a:t>
            </a:r>
            <a:endParaRPr lang="ru-RU" sz="1600" dirty="0">
              <a:solidFill>
                <a:srgbClr val="7030A0"/>
              </a:solidFill>
            </a:endParaRPr>
          </a:p>
          <a:p>
            <a:r>
              <a:rPr lang="ru-RU" sz="1600" dirty="0">
                <a:solidFill>
                  <a:srgbClr val="7030A0"/>
                </a:solidFill>
              </a:rPr>
              <a:t>5. Слои. Эти команды изменяют только текущий активный слой</a:t>
            </a:r>
            <a:r>
              <a:rPr lang="ru-RU" sz="1600" dirty="0" smtClean="0">
                <a:solidFill>
                  <a:srgbClr val="7030A0"/>
                </a:solidFill>
              </a:rPr>
              <a:t>.</a:t>
            </a:r>
            <a:endParaRPr lang="ru-RU" sz="1600" dirty="0">
              <a:solidFill>
                <a:srgbClr val="7030A0"/>
              </a:solidFill>
            </a:endParaRPr>
          </a:p>
          <a:p>
            <a:r>
              <a:rPr lang="ru-RU" sz="1600" dirty="0">
                <a:solidFill>
                  <a:srgbClr val="7030A0"/>
                </a:solidFill>
              </a:rPr>
              <a:t>6. Коррекция. Содержит инструменты регулировки, которые можно использовать для редактирования текущего активного слоя</a:t>
            </a:r>
            <a:r>
              <a:rPr lang="ru-RU" sz="1600" dirty="0" smtClean="0">
                <a:solidFill>
                  <a:srgbClr val="7030A0"/>
                </a:solidFill>
              </a:rPr>
              <a:t>.</a:t>
            </a:r>
            <a:endParaRPr lang="ru-RU" sz="1600" dirty="0">
              <a:solidFill>
                <a:srgbClr val="7030A0"/>
              </a:solidFill>
            </a:endParaRPr>
          </a:p>
          <a:p>
            <a:r>
              <a:rPr lang="ru-RU" sz="1600" dirty="0">
                <a:solidFill>
                  <a:srgbClr val="7030A0"/>
                </a:solidFill>
              </a:rPr>
              <a:t>7. Эффекты. Содержит эффекты, которые можно использовать для преобразований текущего активного слоя</a:t>
            </a:r>
            <a:r>
              <a:rPr lang="ru-RU" sz="1600" dirty="0" smtClean="0">
                <a:solidFill>
                  <a:srgbClr val="7030A0"/>
                </a:solidFill>
              </a:rPr>
              <a:t>.</a:t>
            </a:r>
            <a:endParaRPr lang="ru-RU" sz="1600" dirty="0">
              <a:solidFill>
                <a:srgbClr val="7030A0"/>
              </a:solidFill>
            </a:endParaRP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44651" b="92452"/>
          <a:stretch/>
        </p:blipFill>
        <p:spPr bwMode="auto">
          <a:xfrm>
            <a:off x="1754876" y="4735027"/>
            <a:ext cx="5688632" cy="623932"/>
          </a:xfrm>
          <a:prstGeom prst="rect">
            <a:avLst/>
          </a:prstGeom>
          <a:noFill/>
          <a:ln>
            <a:noFill/>
          </a:ln>
          <a:effectLst>
            <a:glow rad="101600">
              <a:schemeClr val="accent4">
                <a:satMod val="175000"/>
                <a:alpha val="4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380776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4082"/>
          </a:xfrm>
        </p:spPr>
        <p:txBody>
          <a:bodyPr>
            <a:noAutofit/>
          </a:bodyPr>
          <a:lstStyle/>
          <a:p>
            <a:r>
              <a:rPr lang="ru-RU" sz="2800" b="1" dirty="0">
                <a:solidFill>
                  <a:srgbClr val="7030A0"/>
                </a:solidFill>
              </a:rPr>
              <a:t>М</a:t>
            </a:r>
            <a:r>
              <a:rPr lang="ru-RU" sz="2800" b="1" dirty="0" smtClean="0">
                <a:solidFill>
                  <a:srgbClr val="7030A0"/>
                </a:solidFill>
              </a:rPr>
              <a:t>еню «Файл»</a:t>
            </a:r>
            <a:endParaRPr lang="ru-RU" sz="2800" b="1" dirty="0">
              <a:solidFill>
                <a:srgbClr val="7030A0"/>
              </a:solidFill>
            </a:endParaRPr>
          </a:p>
        </p:txBody>
      </p:sp>
      <p:sp>
        <p:nvSpPr>
          <p:cNvPr id="5" name="Прямоугольник 4"/>
          <p:cNvSpPr/>
          <p:nvPr/>
        </p:nvSpPr>
        <p:spPr>
          <a:xfrm>
            <a:off x="240893" y="808337"/>
            <a:ext cx="6203315" cy="1477328"/>
          </a:xfrm>
          <a:prstGeom prst="rect">
            <a:avLst/>
          </a:prstGeom>
        </p:spPr>
        <p:txBody>
          <a:bodyPr wrap="square">
            <a:spAutoFit/>
          </a:bodyPr>
          <a:lstStyle/>
          <a:p>
            <a:r>
              <a:rPr lang="ru-RU" dirty="0">
                <a:solidFill>
                  <a:srgbClr val="7030A0"/>
                </a:solidFill>
              </a:rPr>
              <a:t>Меню «Файл» предоставляет доступ к командам создания, открытия и сохранения изображений в программе Paint.NET. Эти команды похожи на аналогичные команды в других программах для редактирования изображений и документов:</a:t>
            </a:r>
          </a:p>
        </p:txBody>
      </p:sp>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4024" t="12595" r="66521" b="58428"/>
          <a:stretch/>
        </p:blipFill>
        <p:spPr bwMode="auto">
          <a:xfrm>
            <a:off x="6588222" y="832172"/>
            <a:ext cx="2069337" cy="2465858"/>
          </a:xfrm>
          <a:prstGeom prst="rect">
            <a:avLst/>
          </a:prstGeom>
          <a:noFill/>
          <a:ln>
            <a:noFill/>
          </a:ln>
          <a:effectLst>
            <a:glow rad="101600">
              <a:schemeClr val="accent4">
                <a:satMod val="175000"/>
                <a:alpha val="4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Заголовок 1"/>
          <p:cNvSpPr txBox="1">
            <a:spLocks/>
          </p:cNvSpPr>
          <p:nvPr/>
        </p:nvSpPr>
        <p:spPr>
          <a:xfrm>
            <a:off x="427961" y="3518594"/>
            <a:ext cx="8229600" cy="63408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2800" b="1" dirty="0" smtClean="0">
                <a:solidFill>
                  <a:srgbClr val="7030A0"/>
                </a:solidFill>
              </a:rPr>
              <a:t>Меню «Правка» редактора </a:t>
            </a:r>
            <a:r>
              <a:rPr lang="ru-RU" sz="2800" b="1" dirty="0" err="1" smtClean="0">
                <a:solidFill>
                  <a:srgbClr val="7030A0"/>
                </a:solidFill>
              </a:rPr>
              <a:t>Paint.Net</a:t>
            </a:r>
            <a:endParaRPr lang="ru-RU" sz="2800" b="1" dirty="0">
              <a:solidFill>
                <a:srgbClr val="7030A0"/>
              </a:solidFill>
            </a:endParaRPr>
          </a:p>
        </p:txBody>
      </p:sp>
      <p:sp>
        <p:nvSpPr>
          <p:cNvPr id="7" name="Прямоугольник 6"/>
          <p:cNvSpPr/>
          <p:nvPr/>
        </p:nvSpPr>
        <p:spPr>
          <a:xfrm>
            <a:off x="198849" y="4077072"/>
            <a:ext cx="6232554" cy="1200329"/>
          </a:xfrm>
          <a:prstGeom prst="rect">
            <a:avLst/>
          </a:prstGeom>
        </p:spPr>
        <p:txBody>
          <a:bodyPr wrap="square">
            <a:spAutoFit/>
          </a:bodyPr>
          <a:lstStyle/>
          <a:p>
            <a:r>
              <a:rPr lang="ru-RU" dirty="0">
                <a:solidFill>
                  <a:srgbClr val="7030A0"/>
                </a:solidFill>
              </a:rPr>
              <a:t>Команды меню «Правка» программы Paint.NET позволяют легко манипулировать историей работы с изображением, выделенным регионом изображения, самим выделением и буфером обмена.</a:t>
            </a:r>
          </a:p>
        </p:txBody>
      </p:sp>
      <p:pic>
        <p:nvPicPr>
          <p:cNvPr id="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763" t="2" r="71976" b="65687"/>
          <a:stretch/>
        </p:blipFill>
        <p:spPr bwMode="auto">
          <a:xfrm>
            <a:off x="6588224" y="4152676"/>
            <a:ext cx="2069337" cy="2341149"/>
          </a:xfrm>
          <a:prstGeom prst="rect">
            <a:avLst/>
          </a:prstGeom>
          <a:noFill/>
          <a:ln>
            <a:noFill/>
          </a:ln>
          <a:effectLst>
            <a:glow rad="101600">
              <a:schemeClr val="accent4">
                <a:satMod val="175000"/>
                <a:alpha val="4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952470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4082"/>
          </a:xfrm>
        </p:spPr>
        <p:txBody>
          <a:bodyPr>
            <a:noAutofit/>
          </a:bodyPr>
          <a:lstStyle/>
          <a:p>
            <a:r>
              <a:rPr lang="ru-RU" sz="2800" b="1" dirty="0">
                <a:solidFill>
                  <a:srgbClr val="7030A0"/>
                </a:solidFill>
              </a:rPr>
              <a:t>М</a:t>
            </a:r>
            <a:r>
              <a:rPr lang="ru-RU" sz="2800" b="1" dirty="0" smtClean="0">
                <a:solidFill>
                  <a:srgbClr val="7030A0"/>
                </a:solidFill>
              </a:rPr>
              <a:t>еню «Изображение»</a:t>
            </a:r>
            <a:endParaRPr lang="ru-RU" sz="2800" b="1" dirty="0">
              <a:solidFill>
                <a:srgbClr val="7030A0"/>
              </a:solidFill>
            </a:endParaRPr>
          </a:p>
        </p:txBody>
      </p:sp>
      <p:sp>
        <p:nvSpPr>
          <p:cNvPr id="5" name="Прямоугольник 4"/>
          <p:cNvSpPr/>
          <p:nvPr/>
        </p:nvSpPr>
        <p:spPr>
          <a:xfrm>
            <a:off x="240893" y="908720"/>
            <a:ext cx="5195203" cy="1477328"/>
          </a:xfrm>
          <a:prstGeom prst="rect">
            <a:avLst/>
          </a:prstGeom>
        </p:spPr>
        <p:txBody>
          <a:bodyPr wrap="square">
            <a:spAutoFit/>
          </a:bodyPr>
          <a:lstStyle/>
          <a:p>
            <a:r>
              <a:rPr lang="ru-RU" dirty="0">
                <a:solidFill>
                  <a:srgbClr val="7030A0"/>
                </a:solidFill>
              </a:rPr>
              <a:t>Содержит команды Paint.NET, затрагивающие все слои текущего изображения. Этим меню «Изображение» отличаются от меню «Слои», команды которого воздействуют только на текущий слой.</a:t>
            </a:r>
          </a:p>
        </p:txBody>
      </p:sp>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0974" t="1" r="63911" b="73762"/>
          <a:stretch/>
        </p:blipFill>
        <p:spPr bwMode="auto">
          <a:xfrm>
            <a:off x="5877043" y="939363"/>
            <a:ext cx="2550502" cy="2131615"/>
          </a:xfrm>
          <a:prstGeom prst="rect">
            <a:avLst/>
          </a:prstGeom>
          <a:noFill/>
          <a:ln>
            <a:noFill/>
          </a:ln>
          <a:effectLst>
            <a:glow rad="101600">
              <a:schemeClr val="accent4">
                <a:satMod val="175000"/>
                <a:alpha val="4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Заголовок 1"/>
          <p:cNvSpPr txBox="1">
            <a:spLocks/>
          </p:cNvSpPr>
          <p:nvPr/>
        </p:nvSpPr>
        <p:spPr>
          <a:xfrm>
            <a:off x="467188" y="3309899"/>
            <a:ext cx="8229600" cy="63408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2800" b="1" dirty="0" smtClean="0">
                <a:solidFill>
                  <a:srgbClr val="7030A0"/>
                </a:solidFill>
              </a:rPr>
              <a:t>Меню «Слои»</a:t>
            </a:r>
            <a:endParaRPr lang="ru-RU" sz="2800" b="1" dirty="0">
              <a:solidFill>
                <a:srgbClr val="7030A0"/>
              </a:solidFill>
            </a:endParaRPr>
          </a:p>
        </p:txBody>
      </p:sp>
      <p:sp>
        <p:nvSpPr>
          <p:cNvPr id="7" name="Прямоугольник 6"/>
          <p:cNvSpPr/>
          <p:nvPr/>
        </p:nvSpPr>
        <p:spPr>
          <a:xfrm>
            <a:off x="250881" y="3943981"/>
            <a:ext cx="6049311" cy="646331"/>
          </a:xfrm>
          <a:prstGeom prst="rect">
            <a:avLst/>
          </a:prstGeom>
        </p:spPr>
        <p:txBody>
          <a:bodyPr wrap="square">
            <a:spAutoFit/>
          </a:bodyPr>
          <a:lstStyle/>
          <a:p>
            <a:r>
              <a:rPr lang="ru-RU" dirty="0">
                <a:solidFill>
                  <a:srgbClr val="7030A0"/>
                </a:solidFill>
              </a:rPr>
              <a:t>Команды этого меню воздействуют только на активный слой, выбранный в окне «Слои</a:t>
            </a:r>
            <a:r>
              <a:rPr lang="ru-RU" dirty="0" smtClean="0">
                <a:solidFill>
                  <a:srgbClr val="7030A0"/>
                </a:solidFill>
              </a:rPr>
              <a:t>».</a:t>
            </a:r>
            <a:endParaRPr lang="ru-RU" dirty="0">
              <a:solidFill>
                <a:srgbClr val="7030A0"/>
              </a:solidFill>
            </a:endParaRPr>
          </a:p>
        </p:txBody>
      </p:sp>
      <p:pic>
        <p:nvPicPr>
          <p:cNvPr id="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8075" t="-1" r="57509" b="74418"/>
          <a:stretch/>
        </p:blipFill>
        <p:spPr bwMode="auto">
          <a:xfrm>
            <a:off x="5877043" y="3945574"/>
            <a:ext cx="2476198" cy="2075714"/>
          </a:xfrm>
          <a:prstGeom prst="rect">
            <a:avLst/>
          </a:prstGeom>
          <a:noFill/>
          <a:ln>
            <a:noFill/>
          </a:ln>
          <a:effectLst>
            <a:glow rad="101600">
              <a:schemeClr val="accent4">
                <a:satMod val="175000"/>
                <a:alpha val="4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92606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4082"/>
          </a:xfrm>
        </p:spPr>
        <p:txBody>
          <a:bodyPr>
            <a:noAutofit/>
          </a:bodyPr>
          <a:lstStyle/>
          <a:p>
            <a:r>
              <a:rPr lang="ru-RU" sz="2800" b="1" dirty="0">
                <a:solidFill>
                  <a:srgbClr val="7030A0"/>
                </a:solidFill>
              </a:rPr>
              <a:t>М</a:t>
            </a:r>
            <a:r>
              <a:rPr lang="ru-RU" sz="2800" b="1" dirty="0" smtClean="0">
                <a:solidFill>
                  <a:srgbClr val="7030A0"/>
                </a:solidFill>
              </a:rPr>
              <a:t>еню «Коррекция»</a:t>
            </a:r>
            <a:endParaRPr lang="ru-RU" sz="2800" b="1" dirty="0">
              <a:solidFill>
                <a:srgbClr val="7030A0"/>
              </a:solidFill>
            </a:endParaRPr>
          </a:p>
        </p:txBody>
      </p:sp>
      <p:sp>
        <p:nvSpPr>
          <p:cNvPr id="5" name="Прямоугольник 4"/>
          <p:cNvSpPr/>
          <p:nvPr/>
        </p:nvSpPr>
        <p:spPr>
          <a:xfrm>
            <a:off x="240893" y="908720"/>
            <a:ext cx="5411227" cy="646331"/>
          </a:xfrm>
          <a:prstGeom prst="rect">
            <a:avLst/>
          </a:prstGeom>
        </p:spPr>
        <p:txBody>
          <a:bodyPr wrap="square">
            <a:spAutoFit/>
          </a:bodyPr>
          <a:lstStyle/>
          <a:p>
            <a:r>
              <a:rPr lang="ru-RU" dirty="0">
                <a:solidFill>
                  <a:srgbClr val="7030A0"/>
                </a:solidFill>
              </a:rPr>
              <a:t>Команды этого меню предназначены для коррекции цвета изображения различными способами.</a:t>
            </a:r>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1456" r="55115" b="75623"/>
          <a:stretch/>
        </p:blipFill>
        <p:spPr bwMode="auto">
          <a:xfrm>
            <a:off x="5868144" y="908720"/>
            <a:ext cx="2595207" cy="2160240"/>
          </a:xfrm>
          <a:prstGeom prst="rect">
            <a:avLst/>
          </a:prstGeom>
          <a:noFill/>
          <a:ln>
            <a:noFill/>
          </a:ln>
          <a:effectLst>
            <a:glow rad="101600">
              <a:schemeClr val="accent4">
                <a:satMod val="175000"/>
                <a:alpha val="4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Заголовок 1"/>
          <p:cNvSpPr txBox="1">
            <a:spLocks/>
          </p:cNvSpPr>
          <p:nvPr/>
        </p:nvSpPr>
        <p:spPr>
          <a:xfrm>
            <a:off x="582176" y="3154958"/>
            <a:ext cx="8229600" cy="63408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2800" b="1" dirty="0">
                <a:solidFill>
                  <a:srgbClr val="7030A0"/>
                </a:solidFill>
              </a:rPr>
              <a:t>М</a:t>
            </a:r>
            <a:r>
              <a:rPr lang="ru-RU" sz="2800" b="1" dirty="0" smtClean="0">
                <a:solidFill>
                  <a:srgbClr val="7030A0"/>
                </a:solidFill>
              </a:rPr>
              <a:t>еню «Эффекты»</a:t>
            </a:r>
            <a:endParaRPr lang="ru-RU" sz="2800" b="1" dirty="0">
              <a:solidFill>
                <a:srgbClr val="7030A0"/>
              </a:solidFill>
            </a:endParaRPr>
          </a:p>
        </p:txBody>
      </p:sp>
      <p:sp>
        <p:nvSpPr>
          <p:cNvPr id="7" name="Прямоугольник 6"/>
          <p:cNvSpPr/>
          <p:nvPr/>
        </p:nvSpPr>
        <p:spPr>
          <a:xfrm>
            <a:off x="365869" y="3789040"/>
            <a:ext cx="5411227" cy="923330"/>
          </a:xfrm>
          <a:prstGeom prst="rect">
            <a:avLst/>
          </a:prstGeom>
        </p:spPr>
        <p:txBody>
          <a:bodyPr wrap="square">
            <a:spAutoFit/>
          </a:bodyPr>
          <a:lstStyle/>
          <a:p>
            <a:r>
              <a:rPr lang="ru-RU" dirty="0">
                <a:solidFill>
                  <a:srgbClr val="7030A0"/>
                </a:solidFill>
              </a:rPr>
              <a:t>Это меню содержит много команд, которые можно использовать для применения к вашему изображению специальных эффектов.</a:t>
            </a:r>
          </a:p>
        </p:txBody>
      </p:sp>
      <p:pic>
        <p:nvPicPr>
          <p:cNvPr id="1026" name="Picture 2" descr="C:\Users\Admin\Desktop\Безымянный.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8022" y="3717032"/>
            <a:ext cx="1695450" cy="2676525"/>
          </a:xfrm>
          <a:prstGeom prst="rect">
            <a:avLst/>
          </a:prstGeom>
          <a:noFill/>
          <a:effectLst>
            <a:glow rad="101600">
              <a:schemeClr val="accent4">
                <a:satMod val="175000"/>
                <a:alpha val="40000"/>
              </a:schemeClr>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88686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4082"/>
          </a:xfrm>
        </p:spPr>
        <p:txBody>
          <a:bodyPr>
            <a:noAutofit/>
          </a:bodyPr>
          <a:lstStyle/>
          <a:p>
            <a:r>
              <a:rPr lang="ru-RU" sz="2800" b="1" dirty="0">
                <a:solidFill>
                  <a:srgbClr val="7030A0"/>
                </a:solidFill>
              </a:rPr>
              <a:t>П</a:t>
            </a:r>
            <a:r>
              <a:rPr lang="ru-RU" sz="2800" b="1" dirty="0" smtClean="0">
                <a:solidFill>
                  <a:srgbClr val="7030A0"/>
                </a:solidFill>
              </a:rPr>
              <a:t>анель инструментов</a:t>
            </a:r>
            <a:endParaRPr lang="ru-RU" sz="2800" b="1" dirty="0">
              <a:solidFill>
                <a:srgbClr val="7030A0"/>
              </a:solidFill>
            </a:endParaRPr>
          </a:p>
        </p:txBody>
      </p:sp>
      <p:sp>
        <p:nvSpPr>
          <p:cNvPr id="5" name="Прямоугольник 4"/>
          <p:cNvSpPr/>
          <p:nvPr/>
        </p:nvSpPr>
        <p:spPr>
          <a:xfrm>
            <a:off x="240893" y="908720"/>
            <a:ext cx="8075523" cy="1754326"/>
          </a:xfrm>
          <a:prstGeom prst="rect">
            <a:avLst/>
          </a:prstGeom>
        </p:spPr>
        <p:txBody>
          <a:bodyPr wrap="square">
            <a:spAutoFit/>
          </a:bodyPr>
          <a:lstStyle/>
          <a:p>
            <a:r>
              <a:rPr lang="ru-RU" dirty="0">
                <a:solidFill>
                  <a:srgbClr val="7030A0"/>
                </a:solidFill>
              </a:rPr>
              <a:t>Панель инструментов содержит кнопки для доступа ко многим наиболее популярным командам, инструменты для настройки вида изображений, и управляющие элементы для установки количества инструментов рисования. </a:t>
            </a:r>
            <a:endParaRPr lang="ru-RU" dirty="0" smtClean="0">
              <a:solidFill>
                <a:srgbClr val="7030A0"/>
              </a:solidFill>
            </a:endParaRPr>
          </a:p>
          <a:p>
            <a:endParaRPr lang="ru-RU" dirty="0">
              <a:solidFill>
                <a:srgbClr val="7030A0"/>
              </a:solidFill>
            </a:endParaRPr>
          </a:p>
          <a:p>
            <a:r>
              <a:rPr lang="ru-RU" dirty="0" smtClean="0">
                <a:solidFill>
                  <a:srgbClr val="7030A0"/>
                </a:solidFill>
              </a:rPr>
              <a:t>Верхнюю </a:t>
            </a:r>
            <a:r>
              <a:rPr lang="ru-RU" dirty="0">
                <a:solidFill>
                  <a:srgbClr val="7030A0"/>
                </a:solidFill>
              </a:rPr>
              <a:t>панель инструментов нельзя спрятать, поэтому она всегда видна на экране:</a:t>
            </a:r>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26148" b="87176"/>
          <a:stretch/>
        </p:blipFill>
        <p:spPr bwMode="auto">
          <a:xfrm>
            <a:off x="390977" y="3068960"/>
            <a:ext cx="7775353" cy="1080120"/>
          </a:xfrm>
          <a:prstGeom prst="rect">
            <a:avLst/>
          </a:prstGeom>
          <a:noFill/>
          <a:ln>
            <a:noFill/>
          </a:ln>
          <a:effectLst>
            <a:glow rad="101600">
              <a:schemeClr val="accent4">
                <a:satMod val="175000"/>
                <a:alpha val="4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745649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4082"/>
          </a:xfrm>
        </p:spPr>
        <p:txBody>
          <a:bodyPr>
            <a:noAutofit/>
          </a:bodyPr>
          <a:lstStyle/>
          <a:p>
            <a:r>
              <a:rPr lang="ru-RU" sz="2800" b="1" dirty="0">
                <a:solidFill>
                  <a:srgbClr val="7030A0"/>
                </a:solidFill>
              </a:rPr>
              <a:t>Обзор инструментов </a:t>
            </a:r>
          </a:p>
        </p:txBody>
      </p:sp>
      <p:sp>
        <p:nvSpPr>
          <p:cNvPr id="5" name="Прямоугольник 4"/>
          <p:cNvSpPr/>
          <p:nvPr/>
        </p:nvSpPr>
        <p:spPr>
          <a:xfrm>
            <a:off x="240893" y="908720"/>
            <a:ext cx="8075523" cy="646331"/>
          </a:xfrm>
          <a:prstGeom prst="rect">
            <a:avLst/>
          </a:prstGeom>
        </p:spPr>
        <p:txBody>
          <a:bodyPr wrap="square">
            <a:spAutoFit/>
          </a:bodyPr>
          <a:lstStyle/>
          <a:p>
            <a:r>
              <a:rPr lang="ru-RU" dirty="0">
                <a:solidFill>
                  <a:srgbClr val="7030A0"/>
                </a:solidFill>
              </a:rPr>
              <a:t>В этом окне можно выбрать активный инструмент, который затем можно использовать для редактирования изображения.</a:t>
            </a:r>
          </a:p>
        </p:txBody>
      </p:sp>
      <p:sp>
        <p:nvSpPr>
          <p:cNvPr id="3" name="Прямоугольник 2"/>
          <p:cNvSpPr/>
          <p:nvPr/>
        </p:nvSpPr>
        <p:spPr>
          <a:xfrm>
            <a:off x="1547664" y="1628800"/>
            <a:ext cx="7472398" cy="4893647"/>
          </a:xfrm>
          <a:prstGeom prst="rect">
            <a:avLst/>
          </a:prstGeom>
        </p:spPr>
        <p:txBody>
          <a:bodyPr wrap="square">
            <a:spAutoFit/>
          </a:bodyPr>
          <a:lstStyle/>
          <a:p>
            <a:r>
              <a:rPr lang="ru-RU" sz="1300" dirty="0">
                <a:solidFill>
                  <a:srgbClr val="7030A0"/>
                </a:solidFill>
              </a:rPr>
              <a:t>1. Выбор прямоугольной области. Вы можете использовать этот инструмент, чтобы выделить прямоугольную или квадратную область. Дополнительная информация в разделе «Инструменты выбора</a:t>
            </a:r>
            <a:r>
              <a:rPr lang="ru-RU" sz="1300" dirty="0" smtClean="0">
                <a:solidFill>
                  <a:srgbClr val="7030A0"/>
                </a:solidFill>
              </a:rPr>
              <a:t>».</a:t>
            </a:r>
            <a:endParaRPr lang="ru-RU" sz="1300" dirty="0">
              <a:solidFill>
                <a:srgbClr val="7030A0"/>
              </a:solidFill>
            </a:endParaRPr>
          </a:p>
          <a:p>
            <a:r>
              <a:rPr lang="ru-RU" sz="1300" dirty="0">
                <a:solidFill>
                  <a:srgbClr val="7030A0"/>
                </a:solidFill>
              </a:rPr>
              <a:t>2. Перемещение выделенной области. Вы можете использовать этот инструмент для перемещения избранных пикселей выделенных различными инструментами выбора. Дополнительная информация в разделе «Инструменты перемещения</a:t>
            </a:r>
            <a:r>
              <a:rPr lang="ru-RU" sz="1300" dirty="0" smtClean="0">
                <a:solidFill>
                  <a:srgbClr val="7030A0"/>
                </a:solidFill>
              </a:rPr>
              <a:t>».</a:t>
            </a:r>
            <a:endParaRPr lang="ru-RU" sz="1300" dirty="0">
              <a:solidFill>
                <a:srgbClr val="7030A0"/>
              </a:solidFill>
            </a:endParaRPr>
          </a:p>
          <a:p>
            <a:r>
              <a:rPr lang="ru-RU" sz="1300" dirty="0">
                <a:solidFill>
                  <a:srgbClr val="7030A0"/>
                </a:solidFill>
              </a:rPr>
              <a:t>3. Лассо. Вы можете использовать этот инструмент для выделения свободной области. Дополнительная информация в разделе «Инструменты выбора</a:t>
            </a:r>
            <a:r>
              <a:rPr lang="ru-RU" sz="1300" dirty="0" smtClean="0">
                <a:solidFill>
                  <a:srgbClr val="7030A0"/>
                </a:solidFill>
              </a:rPr>
              <a:t>».</a:t>
            </a:r>
            <a:endParaRPr lang="ru-RU" sz="1300" dirty="0">
              <a:solidFill>
                <a:srgbClr val="7030A0"/>
              </a:solidFill>
            </a:endParaRPr>
          </a:p>
          <a:p>
            <a:r>
              <a:rPr lang="ru-RU" sz="1300" dirty="0">
                <a:solidFill>
                  <a:srgbClr val="7030A0"/>
                </a:solidFill>
              </a:rPr>
              <a:t>4. Перемещения области выделения. Вы можете использовать этот инструмент для перемещения области выделения без воздействия на пиксели, что находятся в этой области. Дополнительная информация в разделе «Инструменты перемещения</a:t>
            </a:r>
            <a:r>
              <a:rPr lang="ru-RU" sz="1300" dirty="0" smtClean="0">
                <a:solidFill>
                  <a:srgbClr val="7030A0"/>
                </a:solidFill>
              </a:rPr>
              <a:t>».</a:t>
            </a:r>
            <a:endParaRPr lang="ru-RU" sz="1300" dirty="0">
              <a:solidFill>
                <a:srgbClr val="7030A0"/>
              </a:solidFill>
            </a:endParaRPr>
          </a:p>
          <a:p>
            <a:r>
              <a:rPr lang="ru-RU" sz="1300" dirty="0">
                <a:solidFill>
                  <a:srgbClr val="7030A0"/>
                </a:solidFill>
              </a:rPr>
              <a:t>5. Выбор области овальной формы. Вы можете использовать этот инструмент для выделения области в виде эллипса или круга. Дополнительная информация в разделе «Инструменты выбора</a:t>
            </a:r>
            <a:r>
              <a:rPr lang="ru-RU" sz="1300" dirty="0" smtClean="0">
                <a:solidFill>
                  <a:srgbClr val="7030A0"/>
                </a:solidFill>
              </a:rPr>
              <a:t>».</a:t>
            </a:r>
            <a:endParaRPr lang="ru-RU" sz="1300" dirty="0">
              <a:solidFill>
                <a:srgbClr val="7030A0"/>
              </a:solidFill>
            </a:endParaRPr>
          </a:p>
          <a:p>
            <a:r>
              <a:rPr lang="ru-RU" sz="1300" dirty="0">
                <a:solidFill>
                  <a:srgbClr val="7030A0"/>
                </a:solidFill>
              </a:rPr>
              <a:t>6. Масштаб. Этот инструмент можно использовать для увеличения масштаба (щелчок левой кнопкой мыши), уменьшения масштаба (щелчок правой кнопкой мыши), или увеличения выделенной им области на весь экран (выделить область при нажатой левой кнопки мыши</a:t>
            </a:r>
            <a:r>
              <a:rPr lang="ru-RU" sz="1300" dirty="0" smtClean="0">
                <a:solidFill>
                  <a:srgbClr val="7030A0"/>
                </a:solidFill>
              </a:rPr>
              <a:t>).</a:t>
            </a:r>
            <a:endParaRPr lang="ru-RU" sz="1300" dirty="0">
              <a:solidFill>
                <a:srgbClr val="7030A0"/>
              </a:solidFill>
            </a:endParaRPr>
          </a:p>
          <a:p>
            <a:r>
              <a:rPr lang="ru-RU" sz="1300" dirty="0">
                <a:solidFill>
                  <a:srgbClr val="7030A0"/>
                </a:solidFill>
              </a:rPr>
              <a:t>7. Волшебная палочка. Вы можете использовать этот инструмент для выбора области на активном слое, цвет которой похож на указанный</a:t>
            </a:r>
            <a:r>
              <a:rPr lang="ru-RU" sz="1300" dirty="0" smtClean="0">
                <a:solidFill>
                  <a:srgbClr val="7030A0"/>
                </a:solidFill>
              </a:rPr>
              <a:t>.</a:t>
            </a:r>
            <a:endParaRPr lang="ru-RU" sz="1300" dirty="0">
              <a:solidFill>
                <a:srgbClr val="7030A0"/>
              </a:solidFill>
            </a:endParaRPr>
          </a:p>
          <a:p>
            <a:r>
              <a:rPr lang="ru-RU" sz="1300" dirty="0">
                <a:solidFill>
                  <a:srgbClr val="7030A0"/>
                </a:solidFill>
              </a:rPr>
              <a:t>8. Рука. Используя этот инструмент вы можете прокручивать или перетаскивать изображение. Аналогичная функция также доступна в любое другое время при использовании других инструментов — удерживая на клавиатуре пробел кликните левой кнопкой мыши по изображении и перетащите его в желаемое место</a:t>
            </a:r>
            <a:r>
              <a:rPr lang="ru-RU" sz="1300" dirty="0" smtClean="0">
                <a:solidFill>
                  <a:srgbClr val="7030A0"/>
                </a:solidFill>
              </a:rPr>
              <a:t>.</a:t>
            </a:r>
            <a:endParaRPr lang="ru-RU" sz="1300" dirty="0">
              <a:solidFill>
                <a:srgbClr val="7030A0"/>
              </a:solidFill>
            </a:endParaRPr>
          </a:p>
          <a:p>
            <a:r>
              <a:rPr lang="ru-RU" sz="1300" dirty="0">
                <a:solidFill>
                  <a:srgbClr val="7030A0"/>
                </a:solidFill>
              </a:rPr>
              <a:t>9. Заливка. Этот инструмент полезен для заполнения цветом области на активном слое, цвет которой похож на указанный</a:t>
            </a:r>
            <a:r>
              <a:rPr lang="ru-RU" sz="1300" dirty="0" smtClean="0">
                <a:solidFill>
                  <a:srgbClr val="7030A0"/>
                </a:solidFill>
              </a:rPr>
              <a:t>.</a:t>
            </a:r>
            <a:endParaRPr lang="ru-RU" sz="1300" dirty="0">
              <a:solidFill>
                <a:srgbClr val="7030A0"/>
              </a:solidFill>
            </a:endParaRPr>
          </a:p>
        </p:txBody>
      </p:sp>
      <p:pic>
        <p:nvPicPr>
          <p:cNvPr id="2050" name="Picture 2" descr="C:\Users\Admin\Desktop\Безымянный.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893" y="1628799"/>
            <a:ext cx="1190625" cy="3209925"/>
          </a:xfrm>
          <a:prstGeom prst="rect">
            <a:avLst/>
          </a:prstGeom>
          <a:noFill/>
          <a:effectLst>
            <a:glow rad="63500">
              <a:schemeClr val="accent4">
                <a:satMod val="175000"/>
                <a:alpha val="40000"/>
              </a:schemeClr>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56928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4082"/>
          </a:xfrm>
        </p:spPr>
        <p:txBody>
          <a:bodyPr>
            <a:noAutofit/>
          </a:bodyPr>
          <a:lstStyle/>
          <a:p>
            <a:r>
              <a:rPr lang="ru-RU" sz="2800" b="1" dirty="0">
                <a:solidFill>
                  <a:srgbClr val="7030A0"/>
                </a:solidFill>
              </a:rPr>
              <a:t>Обзор инструментов </a:t>
            </a:r>
          </a:p>
        </p:txBody>
      </p:sp>
      <p:sp>
        <p:nvSpPr>
          <p:cNvPr id="5" name="Прямоугольник 4"/>
          <p:cNvSpPr/>
          <p:nvPr/>
        </p:nvSpPr>
        <p:spPr>
          <a:xfrm>
            <a:off x="240893" y="908720"/>
            <a:ext cx="8075523" cy="646331"/>
          </a:xfrm>
          <a:prstGeom prst="rect">
            <a:avLst/>
          </a:prstGeom>
        </p:spPr>
        <p:txBody>
          <a:bodyPr wrap="square">
            <a:spAutoFit/>
          </a:bodyPr>
          <a:lstStyle/>
          <a:p>
            <a:r>
              <a:rPr lang="ru-RU" dirty="0">
                <a:solidFill>
                  <a:srgbClr val="7030A0"/>
                </a:solidFill>
              </a:rPr>
              <a:t>В этом окне можно выбрать активный инструмент, который затем можно использовать для редактирования изображения.</a:t>
            </a:r>
          </a:p>
        </p:txBody>
      </p:sp>
      <p:sp>
        <p:nvSpPr>
          <p:cNvPr id="3" name="Прямоугольник 2"/>
          <p:cNvSpPr/>
          <p:nvPr/>
        </p:nvSpPr>
        <p:spPr>
          <a:xfrm>
            <a:off x="1639910" y="1628800"/>
            <a:ext cx="7472398" cy="4185761"/>
          </a:xfrm>
          <a:prstGeom prst="rect">
            <a:avLst/>
          </a:prstGeom>
        </p:spPr>
        <p:txBody>
          <a:bodyPr wrap="square">
            <a:spAutoFit/>
          </a:bodyPr>
          <a:lstStyle/>
          <a:p>
            <a:r>
              <a:rPr lang="ru-RU" sz="1400" dirty="0" smtClean="0">
                <a:solidFill>
                  <a:srgbClr val="7030A0"/>
                </a:solidFill>
              </a:rPr>
              <a:t>10</a:t>
            </a:r>
            <a:r>
              <a:rPr lang="ru-RU" sz="1400" dirty="0">
                <a:solidFill>
                  <a:srgbClr val="7030A0"/>
                </a:solidFill>
              </a:rPr>
              <a:t>. Градиент. Этот инструмент можно использовать для заливки изображения градиентом, а также для получения плавного перехода между изображениями (при использовании прозрачности</a:t>
            </a:r>
            <a:r>
              <a:rPr lang="ru-RU" sz="1400" dirty="0" smtClean="0">
                <a:solidFill>
                  <a:srgbClr val="7030A0"/>
                </a:solidFill>
              </a:rPr>
              <a:t>).</a:t>
            </a:r>
            <a:endParaRPr lang="ru-RU" sz="1400" dirty="0">
              <a:solidFill>
                <a:srgbClr val="7030A0"/>
              </a:solidFill>
            </a:endParaRPr>
          </a:p>
          <a:p>
            <a:r>
              <a:rPr lang="ru-RU" sz="1400" dirty="0">
                <a:solidFill>
                  <a:srgbClr val="7030A0"/>
                </a:solidFill>
              </a:rPr>
              <a:t>11. Кисть. Этот инструмент активен сразу после запуска </a:t>
            </a:r>
            <a:r>
              <a:rPr lang="ru-RU" sz="1400" dirty="0" err="1">
                <a:solidFill>
                  <a:srgbClr val="7030A0"/>
                </a:solidFill>
              </a:rPr>
              <a:t>Paint</a:t>
            </a:r>
            <a:r>
              <a:rPr lang="ru-RU" sz="1400" dirty="0">
                <a:solidFill>
                  <a:srgbClr val="7030A0"/>
                </a:solidFill>
              </a:rPr>
              <a:t>. NET, и используется для многоцелевого свободного рисования</a:t>
            </a:r>
            <a:r>
              <a:rPr lang="ru-RU" sz="1400" dirty="0" smtClean="0">
                <a:solidFill>
                  <a:srgbClr val="7030A0"/>
                </a:solidFill>
              </a:rPr>
              <a:t>.</a:t>
            </a:r>
            <a:endParaRPr lang="ru-RU" sz="1400" dirty="0">
              <a:solidFill>
                <a:srgbClr val="7030A0"/>
              </a:solidFill>
            </a:endParaRPr>
          </a:p>
          <a:p>
            <a:r>
              <a:rPr lang="ru-RU" sz="1400" dirty="0">
                <a:solidFill>
                  <a:srgbClr val="7030A0"/>
                </a:solidFill>
              </a:rPr>
              <a:t>12. Ластик. Вы можете использовать этот инструмент для стирания части изображения (обработанные области стают прозрачными</a:t>
            </a:r>
            <a:r>
              <a:rPr lang="ru-RU" sz="1400" dirty="0" smtClean="0">
                <a:solidFill>
                  <a:srgbClr val="7030A0"/>
                </a:solidFill>
              </a:rPr>
              <a:t>).</a:t>
            </a:r>
            <a:endParaRPr lang="ru-RU" sz="1400" dirty="0">
              <a:solidFill>
                <a:srgbClr val="7030A0"/>
              </a:solidFill>
            </a:endParaRPr>
          </a:p>
          <a:p>
            <a:r>
              <a:rPr lang="ru-RU" sz="1400" dirty="0">
                <a:solidFill>
                  <a:srgbClr val="7030A0"/>
                </a:solidFill>
              </a:rPr>
              <a:t>13. Карандаш. Этот инструмент позволяет вам попиксельно редактировать активный слой. Дополнительная информация в разделе «Инструменты пиксельного редактирования</a:t>
            </a:r>
            <a:r>
              <a:rPr lang="ru-RU" sz="1400" dirty="0" smtClean="0">
                <a:solidFill>
                  <a:srgbClr val="7030A0"/>
                </a:solidFill>
              </a:rPr>
              <a:t>».</a:t>
            </a:r>
            <a:endParaRPr lang="ru-RU" sz="1400" dirty="0">
              <a:solidFill>
                <a:srgbClr val="7030A0"/>
              </a:solidFill>
            </a:endParaRPr>
          </a:p>
          <a:p>
            <a:r>
              <a:rPr lang="ru-RU" sz="1400" dirty="0">
                <a:solidFill>
                  <a:srgbClr val="7030A0"/>
                </a:solidFill>
              </a:rPr>
              <a:t>14. Пипетка. Вы можете использовать этот инструмент для получения значения цвета активного слоя и установки его, как текущего основного или дополнительного цвета. Дополнительная информация в разделе «Инструменты пиксельного редактирования</a:t>
            </a:r>
            <a:r>
              <a:rPr lang="ru-RU" sz="1400" dirty="0" smtClean="0">
                <a:solidFill>
                  <a:srgbClr val="7030A0"/>
                </a:solidFill>
              </a:rPr>
              <a:t>».</a:t>
            </a:r>
            <a:endParaRPr lang="ru-RU" sz="1400" dirty="0">
              <a:solidFill>
                <a:srgbClr val="7030A0"/>
              </a:solidFill>
            </a:endParaRPr>
          </a:p>
          <a:p>
            <a:r>
              <a:rPr lang="ru-RU" sz="1400" dirty="0">
                <a:solidFill>
                  <a:srgbClr val="7030A0"/>
                </a:solidFill>
              </a:rPr>
              <a:t>15. Клонирование. Этот инструмент полезен для копирования групп пикселей изображения между слоями, или в пределах текущего слоя</a:t>
            </a:r>
            <a:r>
              <a:rPr lang="ru-RU" sz="1400" dirty="0" smtClean="0">
                <a:solidFill>
                  <a:srgbClr val="7030A0"/>
                </a:solidFill>
              </a:rPr>
              <a:t>.</a:t>
            </a:r>
            <a:endParaRPr lang="ru-RU" sz="1400" dirty="0">
              <a:solidFill>
                <a:srgbClr val="7030A0"/>
              </a:solidFill>
            </a:endParaRPr>
          </a:p>
          <a:p>
            <a:r>
              <a:rPr lang="ru-RU" sz="1400" dirty="0">
                <a:solidFill>
                  <a:srgbClr val="7030A0"/>
                </a:solidFill>
              </a:rPr>
              <a:t>16. Замена цвета. Этот инструмент полезен для замещения одного цвета другим</a:t>
            </a:r>
            <a:r>
              <a:rPr lang="ru-RU" sz="1400" dirty="0" smtClean="0">
                <a:solidFill>
                  <a:srgbClr val="7030A0"/>
                </a:solidFill>
              </a:rPr>
              <a:t>.</a:t>
            </a:r>
            <a:endParaRPr lang="ru-RU" sz="1400" dirty="0">
              <a:solidFill>
                <a:srgbClr val="7030A0"/>
              </a:solidFill>
            </a:endParaRPr>
          </a:p>
          <a:p>
            <a:r>
              <a:rPr lang="ru-RU" sz="1400" dirty="0">
                <a:solidFill>
                  <a:srgbClr val="7030A0"/>
                </a:solidFill>
              </a:rPr>
              <a:t>17. Текст. Этот инструмент можно использовать для помещения в изображение текста</a:t>
            </a:r>
            <a:r>
              <a:rPr lang="ru-RU" sz="1400" dirty="0" smtClean="0">
                <a:solidFill>
                  <a:srgbClr val="7030A0"/>
                </a:solidFill>
              </a:rPr>
              <a:t>.</a:t>
            </a:r>
            <a:endParaRPr lang="ru-RU" sz="1400" dirty="0">
              <a:solidFill>
                <a:srgbClr val="7030A0"/>
              </a:solidFill>
            </a:endParaRPr>
          </a:p>
          <a:p>
            <a:r>
              <a:rPr lang="ru-RU" sz="1400" dirty="0">
                <a:solidFill>
                  <a:srgbClr val="7030A0"/>
                </a:solidFill>
              </a:rPr>
              <a:t>18. Линия или кривая. С помощью этого инструмента можно рисовать прямые или кривые линии</a:t>
            </a:r>
            <a:r>
              <a:rPr lang="ru-RU" sz="1400" dirty="0" smtClean="0">
                <a:solidFill>
                  <a:srgbClr val="7030A0"/>
                </a:solidFill>
              </a:rPr>
              <a:t>.</a:t>
            </a:r>
          </a:p>
          <a:p>
            <a:r>
              <a:rPr lang="ru-RU" sz="1400" dirty="0" smtClean="0">
                <a:solidFill>
                  <a:srgbClr val="7030A0"/>
                </a:solidFill>
              </a:rPr>
              <a:t>19. Фигуры</a:t>
            </a:r>
            <a:r>
              <a:rPr lang="ru-RU" sz="1400" dirty="0">
                <a:solidFill>
                  <a:srgbClr val="7030A0"/>
                </a:solidFill>
              </a:rPr>
              <a:t>. С помощью этого инструмента можно рисовать </a:t>
            </a:r>
            <a:r>
              <a:rPr lang="ru-RU" sz="1400" dirty="0" smtClean="0">
                <a:solidFill>
                  <a:srgbClr val="7030A0"/>
                </a:solidFill>
              </a:rPr>
              <a:t>различные фигуры.</a:t>
            </a:r>
            <a:endParaRPr lang="ru-RU" sz="1400" dirty="0">
              <a:solidFill>
                <a:srgbClr val="7030A0"/>
              </a:solidFill>
            </a:endParaRPr>
          </a:p>
        </p:txBody>
      </p:sp>
      <p:pic>
        <p:nvPicPr>
          <p:cNvPr id="1026" name="Picture 2" descr="C:\Users\Admin\Desktop\Безымянный.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853" y="1628800"/>
            <a:ext cx="1190625" cy="3209925"/>
          </a:xfrm>
          <a:prstGeom prst="rect">
            <a:avLst/>
          </a:prstGeom>
          <a:noFill/>
          <a:effectLst>
            <a:glow rad="63500">
              <a:schemeClr val="accent4">
                <a:satMod val="175000"/>
                <a:alpha val="40000"/>
              </a:schemeClr>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03275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4082"/>
          </a:xfrm>
        </p:spPr>
        <p:txBody>
          <a:bodyPr>
            <a:noAutofit/>
          </a:bodyPr>
          <a:lstStyle/>
          <a:p>
            <a:r>
              <a:rPr lang="ru-RU" sz="2800" b="1" dirty="0" smtClean="0">
                <a:solidFill>
                  <a:srgbClr val="7030A0"/>
                </a:solidFill>
              </a:rPr>
              <a:t>Инструменты </a:t>
            </a:r>
            <a:r>
              <a:rPr lang="ru-RU" sz="2800" b="1" dirty="0">
                <a:solidFill>
                  <a:srgbClr val="7030A0"/>
                </a:solidFill>
              </a:rPr>
              <a:t>выделения </a:t>
            </a:r>
          </a:p>
        </p:txBody>
      </p:sp>
      <p:sp>
        <p:nvSpPr>
          <p:cNvPr id="5" name="Прямоугольник 4"/>
          <p:cNvSpPr/>
          <p:nvPr/>
        </p:nvSpPr>
        <p:spPr>
          <a:xfrm>
            <a:off x="240893" y="908720"/>
            <a:ext cx="8435563" cy="1477328"/>
          </a:xfrm>
          <a:prstGeom prst="rect">
            <a:avLst/>
          </a:prstGeom>
        </p:spPr>
        <p:txBody>
          <a:bodyPr wrap="square">
            <a:spAutoFit/>
          </a:bodyPr>
          <a:lstStyle/>
          <a:p>
            <a:r>
              <a:rPr lang="ru-RU" dirty="0">
                <a:solidFill>
                  <a:srgbClr val="7030A0"/>
                </a:solidFill>
              </a:rPr>
              <a:t>В графическом редакторе </a:t>
            </a:r>
            <a:r>
              <a:rPr lang="ru-RU" dirty="0" smtClean="0">
                <a:solidFill>
                  <a:srgbClr val="7030A0"/>
                </a:solidFill>
              </a:rPr>
              <a:t>Paint.NET есть </a:t>
            </a:r>
            <a:r>
              <a:rPr lang="ru-RU" dirty="0">
                <a:solidFill>
                  <a:srgbClr val="7030A0"/>
                </a:solidFill>
              </a:rPr>
              <a:t>четыре инструмента выделения:                                                                  «Выбор прямоугольной области», </a:t>
            </a:r>
            <a:r>
              <a:rPr lang="ru-RU" dirty="0" smtClean="0">
                <a:solidFill>
                  <a:srgbClr val="7030A0"/>
                </a:solidFill>
              </a:rPr>
              <a:t>«</a:t>
            </a:r>
            <a:r>
              <a:rPr lang="ru-RU" dirty="0">
                <a:solidFill>
                  <a:srgbClr val="7030A0"/>
                </a:solidFill>
              </a:rPr>
              <a:t>Лассо», «Выбор области овальной </a:t>
            </a:r>
            <a:r>
              <a:rPr lang="ru-RU" dirty="0" smtClean="0">
                <a:solidFill>
                  <a:srgbClr val="7030A0"/>
                </a:solidFill>
              </a:rPr>
              <a:t>формы</a:t>
            </a:r>
            <a:r>
              <a:rPr lang="ru-RU" dirty="0">
                <a:solidFill>
                  <a:srgbClr val="7030A0"/>
                </a:solidFill>
              </a:rPr>
              <a:t>» и «Волшебная палочка». </a:t>
            </a:r>
            <a:r>
              <a:rPr lang="ru-RU" dirty="0" smtClean="0">
                <a:solidFill>
                  <a:srgbClr val="7030A0"/>
                </a:solidFill>
              </a:rPr>
              <a:t>Инструменты </a:t>
            </a:r>
            <a:r>
              <a:rPr lang="ru-RU" dirty="0">
                <a:solidFill>
                  <a:srgbClr val="7030A0"/>
                </a:solidFill>
              </a:rPr>
              <a:t>выбора являются </a:t>
            </a:r>
            <a:r>
              <a:rPr lang="ru-RU" dirty="0" smtClean="0">
                <a:solidFill>
                  <a:srgbClr val="7030A0"/>
                </a:solidFill>
              </a:rPr>
              <a:t> основными </a:t>
            </a:r>
            <a:r>
              <a:rPr lang="ru-RU" dirty="0">
                <a:solidFill>
                  <a:srgbClr val="7030A0"/>
                </a:solidFill>
              </a:rPr>
              <a:t>для выделения области </a:t>
            </a:r>
            <a:r>
              <a:rPr lang="ru-RU" dirty="0" smtClean="0">
                <a:solidFill>
                  <a:srgbClr val="7030A0"/>
                </a:solidFill>
              </a:rPr>
              <a:t>изображения </a:t>
            </a:r>
            <a:r>
              <a:rPr lang="ru-RU" dirty="0">
                <a:solidFill>
                  <a:srgbClr val="7030A0"/>
                </a:solidFill>
              </a:rPr>
              <a:t>для модификации, </a:t>
            </a:r>
            <a:r>
              <a:rPr lang="ru-RU" dirty="0" smtClean="0">
                <a:solidFill>
                  <a:srgbClr val="7030A0"/>
                </a:solidFill>
              </a:rPr>
              <a:t> удаления</a:t>
            </a:r>
            <a:r>
              <a:rPr lang="ru-RU" dirty="0">
                <a:solidFill>
                  <a:srgbClr val="7030A0"/>
                </a:solidFill>
              </a:rPr>
              <a:t>, копирования или </a:t>
            </a:r>
            <a:r>
              <a:rPr lang="ru-RU" dirty="0" smtClean="0">
                <a:solidFill>
                  <a:srgbClr val="7030A0"/>
                </a:solidFill>
              </a:rPr>
              <a:t>кадрирования.</a:t>
            </a:r>
            <a:endParaRPr lang="ru-RU" dirty="0">
              <a:solidFill>
                <a:srgbClr val="7030A0"/>
              </a:solidFill>
            </a:endParaRP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2907" t="5775" r="23420" b="59245"/>
          <a:stretch/>
        </p:blipFill>
        <p:spPr bwMode="auto">
          <a:xfrm>
            <a:off x="3848742" y="3212976"/>
            <a:ext cx="1219864" cy="2148419"/>
          </a:xfrm>
          <a:prstGeom prst="rect">
            <a:avLst/>
          </a:prstGeom>
          <a:noFill/>
          <a:ln>
            <a:noFill/>
          </a:ln>
          <a:effectLst>
            <a:glow rad="139700">
              <a:schemeClr val="accent4">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821310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4082"/>
          </a:xfrm>
        </p:spPr>
        <p:txBody>
          <a:bodyPr>
            <a:noAutofit/>
          </a:bodyPr>
          <a:lstStyle/>
          <a:p>
            <a:r>
              <a:rPr lang="ru-RU" sz="2800" b="1" dirty="0">
                <a:solidFill>
                  <a:srgbClr val="7030A0"/>
                </a:solidFill>
              </a:rPr>
              <a:t>Инструмент «Волшебная палочка»</a:t>
            </a:r>
          </a:p>
        </p:txBody>
      </p:sp>
      <p:sp>
        <p:nvSpPr>
          <p:cNvPr id="5" name="Прямоугольник 4"/>
          <p:cNvSpPr/>
          <p:nvPr/>
        </p:nvSpPr>
        <p:spPr>
          <a:xfrm>
            <a:off x="240893" y="908720"/>
            <a:ext cx="8435563" cy="2308324"/>
          </a:xfrm>
          <a:prstGeom prst="rect">
            <a:avLst/>
          </a:prstGeom>
        </p:spPr>
        <p:txBody>
          <a:bodyPr wrap="square">
            <a:spAutoFit/>
          </a:bodyPr>
          <a:lstStyle/>
          <a:p>
            <a:r>
              <a:rPr lang="ru-RU" sz="1600" dirty="0">
                <a:solidFill>
                  <a:srgbClr val="7030A0"/>
                </a:solidFill>
              </a:rPr>
              <a:t>Инструмент «Волшебная палочка» позволяет выбрать участки изображения с похожим цветом аналогично тому, как другие инструменты выбора позволяет выбрать участки заданной формы. Однако, в отличие от других инструментов выбора, «Волшебная палочка» принимает во внимание такие факторы, как фактическое содержание изображения и текущее значение чувствительности. Во многих случаях, все что нужно для выбора нужной области изображения, это просто щелкнуть по ней.</a:t>
            </a:r>
          </a:p>
          <a:p>
            <a:endParaRPr lang="ru-RU" sz="1600" dirty="0">
              <a:solidFill>
                <a:srgbClr val="7030A0"/>
              </a:solidFill>
            </a:endParaRPr>
          </a:p>
          <a:p>
            <a:r>
              <a:rPr lang="ru-RU" sz="1600" dirty="0">
                <a:solidFill>
                  <a:srgbClr val="7030A0"/>
                </a:solidFill>
              </a:rPr>
              <a:t>Вы можете рассматривать «Волшебную палочку» как аналог инструмента «Заливка», за тем исключением, что вместо того, чтобы заполнить область цветом, она выбирает область.</a:t>
            </a:r>
          </a:p>
        </p:txBody>
      </p:sp>
      <p:pic>
        <p:nvPicPr>
          <p:cNvPr id="205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509" r="5655"/>
          <a:stretch/>
        </p:blipFill>
        <p:spPr bwMode="auto">
          <a:xfrm flipH="1">
            <a:off x="3429000" y="3645024"/>
            <a:ext cx="2085975" cy="1800000"/>
          </a:xfrm>
          <a:prstGeom prst="rect">
            <a:avLst/>
          </a:prstGeom>
          <a:noFill/>
          <a:ln>
            <a:noFill/>
          </a:ln>
          <a:effectLst>
            <a:glow rad="139700">
              <a:schemeClr val="accent4">
                <a:satMod val="175000"/>
                <a:alpha val="4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573238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4082"/>
          </a:xfrm>
        </p:spPr>
        <p:txBody>
          <a:bodyPr>
            <a:noAutofit/>
          </a:bodyPr>
          <a:lstStyle/>
          <a:p>
            <a:r>
              <a:rPr lang="ru-RU" sz="2800" b="1" dirty="0">
                <a:solidFill>
                  <a:srgbClr val="7030A0"/>
                </a:solidFill>
              </a:rPr>
              <a:t>Инструмент «Волшебная </a:t>
            </a:r>
            <a:r>
              <a:rPr lang="ru-RU" sz="2800" b="1" dirty="0" smtClean="0">
                <a:solidFill>
                  <a:srgbClr val="7030A0"/>
                </a:solidFill>
              </a:rPr>
              <a:t>палочка»</a:t>
            </a:r>
            <a:r>
              <a:rPr lang="en-US" sz="2800" b="1" dirty="0" smtClean="0">
                <a:solidFill>
                  <a:srgbClr val="7030A0"/>
                </a:solidFill>
              </a:rPr>
              <a:t/>
            </a:r>
            <a:br>
              <a:rPr lang="en-US" sz="2800" b="1" dirty="0" smtClean="0">
                <a:solidFill>
                  <a:srgbClr val="7030A0"/>
                </a:solidFill>
              </a:rPr>
            </a:br>
            <a:r>
              <a:rPr lang="ru-RU" sz="2800" b="1" dirty="0" smtClean="0">
                <a:solidFill>
                  <a:srgbClr val="7030A0"/>
                </a:solidFill>
              </a:rPr>
              <a:t>Чувствительность</a:t>
            </a:r>
            <a:endParaRPr lang="ru-RU" sz="2800" b="1" dirty="0">
              <a:solidFill>
                <a:srgbClr val="7030A0"/>
              </a:solidFill>
            </a:endParaRPr>
          </a:p>
        </p:txBody>
      </p:sp>
      <p:sp>
        <p:nvSpPr>
          <p:cNvPr id="5" name="Прямоугольник 4"/>
          <p:cNvSpPr/>
          <p:nvPr/>
        </p:nvSpPr>
        <p:spPr>
          <a:xfrm>
            <a:off x="240892" y="1052736"/>
            <a:ext cx="8435563" cy="584775"/>
          </a:xfrm>
          <a:prstGeom prst="rect">
            <a:avLst/>
          </a:prstGeom>
        </p:spPr>
        <p:txBody>
          <a:bodyPr wrap="square">
            <a:spAutoFit/>
          </a:bodyPr>
          <a:lstStyle/>
          <a:p>
            <a:r>
              <a:rPr lang="ru-RU" sz="1600" dirty="0">
                <a:solidFill>
                  <a:srgbClr val="7030A0"/>
                </a:solidFill>
              </a:rPr>
              <a:t>Подобно инструменту «Заливка», результат работы «Волшебной палочки» можно менять, настраивая чувствительность. Эффект такой настройки показан ниже:</a:t>
            </a:r>
          </a:p>
        </p:txBody>
      </p:sp>
      <p:pic>
        <p:nvPicPr>
          <p:cNvPr id="3" name="Picture 2" descr="C:\Users\Admin\Desktop\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5714" y="2492896"/>
            <a:ext cx="3640262" cy="2258076"/>
          </a:xfrm>
          <a:prstGeom prst="rect">
            <a:avLst/>
          </a:prstGeom>
          <a:noFill/>
          <a:effectLst>
            <a:glow rad="139700">
              <a:schemeClr val="accent4">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4" name="Picture 3" descr="C:\Users\Admin\Desktop\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44938" y="2492896"/>
            <a:ext cx="3640262" cy="2258076"/>
          </a:xfrm>
          <a:prstGeom prst="rect">
            <a:avLst/>
          </a:prstGeom>
          <a:noFill/>
          <a:effectLst>
            <a:glow rad="139700">
              <a:schemeClr val="accent4">
                <a:satMod val="175000"/>
                <a:alpha val="40000"/>
              </a:schemeClr>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50963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4082"/>
          </a:xfrm>
        </p:spPr>
        <p:txBody>
          <a:bodyPr>
            <a:noAutofit/>
          </a:bodyPr>
          <a:lstStyle/>
          <a:p>
            <a:r>
              <a:rPr lang="ru-RU" sz="2800" b="1" dirty="0" smtClean="0">
                <a:solidFill>
                  <a:srgbClr val="7030A0"/>
                </a:solidFill>
              </a:rPr>
              <a:t>Задача</a:t>
            </a:r>
            <a:endParaRPr lang="ru-RU" sz="2800" b="1" dirty="0">
              <a:solidFill>
                <a:srgbClr val="7030A0"/>
              </a:solidFill>
            </a:endParaRPr>
          </a:p>
        </p:txBody>
      </p:sp>
      <p:sp>
        <p:nvSpPr>
          <p:cNvPr id="3" name="Объект 2"/>
          <p:cNvSpPr>
            <a:spLocks noGrp="1"/>
          </p:cNvSpPr>
          <p:nvPr>
            <p:ph idx="1"/>
          </p:nvPr>
        </p:nvSpPr>
        <p:spPr>
          <a:xfrm>
            <a:off x="457200" y="980728"/>
            <a:ext cx="8219256" cy="5145435"/>
          </a:xfrm>
        </p:spPr>
        <p:txBody>
          <a:bodyPr>
            <a:normAutofit/>
          </a:bodyPr>
          <a:lstStyle/>
          <a:p>
            <a:pPr marL="0" indent="0">
              <a:buNone/>
            </a:pPr>
            <a:r>
              <a:rPr lang="ru-RU" sz="1800" dirty="0">
                <a:solidFill>
                  <a:srgbClr val="7030A0"/>
                </a:solidFill>
              </a:rPr>
              <a:t>Познакомить обучающихся с возможностями растрового графического редактора  рисунков и фотографий </a:t>
            </a:r>
            <a:r>
              <a:rPr lang="ru-RU" sz="1800" dirty="0" err="1">
                <a:solidFill>
                  <a:srgbClr val="7030A0"/>
                </a:solidFill>
              </a:rPr>
              <a:t>Paint.Net</a:t>
            </a:r>
            <a:r>
              <a:rPr lang="ru-RU" sz="1800" dirty="0">
                <a:solidFill>
                  <a:srgbClr val="7030A0"/>
                </a:solidFill>
              </a:rPr>
              <a:t> для Windows. </a:t>
            </a:r>
            <a:endParaRPr lang="ru-RU" sz="1800" dirty="0" smtClean="0">
              <a:solidFill>
                <a:srgbClr val="7030A0"/>
              </a:solidFill>
            </a:endParaRPr>
          </a:p>
          <a:p>
            <a:pPr marL="0" indent="0">
              <a:buNone/>
            </a:pPr>
            <a:endParaRPr lang="ru-RU" sz="1800" dirty="0">
              <a:solidFill>
                <a:srgbClr val="7030A0"/>
              </a:solidFill>
            </a:endParaRPr>
          </a:p>
          <a:p>
            <a:pPr marL="0" indent="0">
              <a:buNone/>
            </a:pPr>
            <a:r>
              <a:rPr lang="ru-RU" sz="1800" dirty="0" smtClean="0">
                <a:solidFill>
                  <a:srgbClr val="7030A0"/>
                </a:solidFill>
              </a:rPr>
              <a:t>Познакомить с основными инструментами программы.</a:t>
            </a:r>
          </a:p>
          <a:p>
            <a:pPr marL="0" indent="0">
              <a:buNone/>
            </a:pPr>
            <a:endParaRPr lang="ru-RU" sz="1800" dirty="0">
              <a:solidFill>
                <a:srgbClr val="7030A0"/>
              </a:solidFill>
            </a:endParaRPr>
          </a:p>
          <a:p>
            <a:pPr marL="0" indent="0">
              <a:buNone/>
            </a:pPr>
            <a:endParaRPr lang="ru-RU" sz="1800" dirty="0">
              <a:solidFill>
                <a:srgbClr val="7030A0"/>
              </a:solidFill>
            </a:endParaRPr>
          </a:p>
        </p:txBody>
      </p:sp>
    </p:spTree>
    <p:extLst>
      <p:ext uri="{BB962C8B-B14F-4D97-AF65-F5344CB8AC3E}">
        <p14:creationId xmlns:p14="http://schemas.microsoft.com/office/powerpoint/2010/main" val="40556286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4082"/>
          </a:xfrm>
        </p:spPr>
        <p:txBody>
          <a:bodyPr>
            <a:noAutofit/>
          </a:bodyPr>
          <a:lstStyle/>
          <a:p>
            <a:r>
              <a:rPr lang="ru-RU" sz="2800" b="1" dirty="0">
                <a:solidFill>
                  <a:srgbClr val="7030A0"/>
                </a:solidFill>
              </a:rPr>
              <a:t>Инструмент «Волшебная палочка</a:t>
            </a:r>
            <a:r>
              <a:rPr lang="ru-RU" sz="2800" b="1" dirty="0" smtClean="0">
                <a:solidFill>
                  <a:srgbClr val="7030A0"/>
                </a:solidFill>
              </a:rPr>
              <a:t>» </a:t>
            </a:r>
            <a:br>
              <a:rPr lang="ru-RU" sz="2800" b="1" dirty="0" smtClean="0">
                <a:solidFill>
                  <a:srgbClr val="7030A0"/>
                </a:solidFill>
              </a:rPr>
            </a:br>
            <a:r>
              <a:rPr lang="ru-RU" sz="2800" b="1" dirty="0" smtClean="0">
                <a:solidFill>
                  <a:srgbClr val="7030A0"/>
                </a:solidFill>
              </a:rPr>
              <a:t>Сложение выбора</a:t>
            </a:r>
            <a:endParaRPr lang="ru-RU" sz="2800" b="1" dirty="0">
              <a:solidFill>
                <a:srgbClr val="7030A0"/>
              </a:solidFill>
            </a:endParaRPr>
          </a:p>
        </p:txBody>
      </p:sp>
      <p:sp>
        <p:nvSpPr>
          <p:cNvPr id="5" name="Прямоугольник 4"/>
          <p:cNvSpPr/>
          <p:nvPr/>
        </p:nvSpPr>
        <p:spPr>
          <a:xfrm>
            <a:off x="240892" y="1052736"/>
            <a:ext cx="8435563" cy="1323439"/>
          </a:xfrm>
          <a:prstGeom prst="rect">
            <a:avLst/>
          </a:prstGeom>
        </p:spPr>
        <p:txBody>
          <a:bodyPr wrap="square">
            <a:spAutoFit/>
          </a:bodyPr>
          <a:lstStyle/>
          <a:p>
            <a:r>
              <a:rPr lang="ru-RU" sz="1600" dirty="0">
                <a:solidFill>
                  <a:srgbClr val="7030A0"/>
                </a:solidFill>
              </a:rPr>
              <a:t>Иногда, если желаемая область не является областью с непрерывным цветом, ее невозможно выбрать используя только один клик. Для осуществления подобного выбора, нужно неоднократно повторять использование «Волшебной палочки» с низким значением чувствительности, всякий раз расширяя выбранную область за счет захвата сравнительно небольших ее частей.</a:t>
            </a:r>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4784" t="29411" r="42526" b="24809"/>
          <a:stretch/>
        </p:blipFill>
        <p:spPr bwMode="auto">
          <a:xfrm>
            <a:off x="1475656" y="2780928"/>
            <a:ext cx="2439074" cy="2732495"/>
          </a:xfrm>
          <a:prstGeom prst="rect">
            <a:avLst/>
          </a:prstGeom>
          <a:noFill/>
          <a:ln>
            <a:noFill/>
          </a:ln>
          <a:effectLst>
            <a:glow rad="139700">
              <a:schemeClr val="accent4">
                <a:satMod val="175000"/>
                <a:alpha val="4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4603" t="29656" r="43858" b="24572"/>
          <a:stretch/>
        </p:blipFill>
        <p:spPr bwMode="auto">
          <a:xfrm>
            <a:off x="4860032" y="2780927"/>
            <a:ext cx="2353419" cy="2732495"/>
          </a:xfrm>
          <a:prstGeom prst="rect">
            <a:avLst/>
          </a:prstGeom>
          <a:noFill/>
          <a:ln>
            <a:noFill/>
          </a:ln>
          <a:effectLst>
            <a:glow rad="139700">
              <a:schemeClr val="accent4">
                <a:satMod val="175000"/>
                <a:alpha val="4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400536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4082"/>
          </a:xfrm>
        </p:spPr>
        <p:txBody>
          <a:bodyPr>
            <a:noAutofit/>
          </a:bodyPr>
          <a:lstStyle/>
          <a:p>
            <a:r>
              <a:rPr lang="ru-RU" sz="2800" b="1" dirty="0">
                <a:solidFill>
                  <a:srgbClr val="7030A0"/>
                </a:solidFill>
              </a:rPr>
              <a:t>Инструмент «Волшебная палочка</a:t>
            </a:r>
            <a:r>
              <a:rPr lang="ru-RU" sz="2800" b="1" dirty="0" smtClean="0">
                <a:solidFill>
                  <a:srgbClr val="7030A0"/>
                </a:solidFill>
              </a:rPr>
              <a:t>»</a:t>
            </a:r>
            <a:r>
              <a:rPr lang="ru-RU" sz="2800" b="1" dirty="0">
                <a:solidFill>
                  <a:srgbClr val="7030A0"/>
                </a:solidFill>
              </a:rPr>
              <a:t/>
            </a:r>
            <a:br>
              <a:rPr lang="ru-RU" sz="2800" b="1" dirty="0">
                <a:solidFill>
                  <a:srgbClr val="7030A0"/>
                </a:solidFill>
              </a:rPr>
            </a:br>
            <a:r>
              <a:rPr lang="ru-RU" sz="2800" b="1" dirty="0">
                <a:solidFill>
                  <a:srgbClr val="7030A0"/>
                </a:solidFill>
              </a:rPr>
              <a:t>Выделение путем </a:t>
            </a:r>
            <a:r>
              <a:rPr lang="ru-RU" sz="2800" b="1" dirty="0" smtClean="0">
                <a:solidFill>
                  <a:srgbClr val="7030A0"/>
                </a:solidFill>
              </a:rPr>
              <a:t>вычитания</a:t>
            </a:r>
            <a:endParaRPr lang="ru-RU" sz="2800" b="1" dirty="0">
              <a:solidFill>
                <a:srgbClr val="7030A0"/>
              </a:solidFill>
            </a:endParaRPr>
          </a:p>
        </p:txBody>
      </p:sp>
      <p:sp>
        <p:nvSpPr>
          <p:cNvPr id="5" name="Прямоугольник 4"/>
          <p:cNvSpPr/>
          <p:nvPr/>
        </p:nvSpPr>
        <p:spPr>
          <a:xfrm>
            <a:off x="240892" y="1052736"/>
            <a:ext cx="8435563" cy="830997"/>
          </a:xfrm>
          <a:prstGeom prst="rect">
            <a:avLst/>
          </a:prstGeom>
        </p:spPr>
        <p:txBody>
          <a:bodyPr wrap="square">
            <a:spAutoFit/>
          </a:bodyPr>
          <a:lstStyle/>
          <a:p>
            <a:r>
              <a:rPr lang="ru-RU" sz="1600" dirty="0">
                <a:solidFill>
                  <a:srgbClr val="7030A0"/>
                </a:solidFill>
              </a:rPr>
              <a:t>Также можно использовать следующий прием — сначала с помощью одного из инструментов выбора (например с помощью «Лассо») грубо выделяют требуемую область, а затем, с помощью «Волшебной палочки», уточняют область выбора.</a:t>
            </a:r>
          </a:p>
        </p:txBody>
      </p:sp>
      <p:pic>
        <p:nvPicPr>
          <p:cNvPr id="3075" name="Picture 3" descr="C:\Users\Admin\Desktop\MagicWand_Exclud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2636912"/>
            <a:ext cx="6106908" cy="2304256"/>
          </a:xfrm>
          <a:prstGeom prst="rect">
            <a:avLst/>
          </a:prstGeom>
          <a:noFill/>
          <a:effectLst>
            <a:glow rad="139700">
              <a:schemeClr val="accent4">
                <a:satMod val="175000"/>
                <a:alpha val="40000"/>
              </a:schemeClr>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708963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4082"/>
          </a:xfrm>
        </p:spPr>
        <p:txBody>
          <a:bodyPr>
            <a:noAutofit/>
          </a:bodyPr>
          <a:lstStyle/>
          <a:p>
            <a:r>
              <a:rPr lang="ru-RU" sz="2800" b="1" dirty="0">
                <a:solidFill>
                  <a:srgbClr val="7030A0"/>
                </a:solidFill>
              </a:rPr>
              <a:t>Инструмент «Волшебная палочка</a:t>
            </a:r>
            <a:r>
              <a:rPr lang="ru-RU" sz="2800" b="1" dirty="0" smtClean="0">
                <a:solidFill>
                  <a:srgbClr val="7030A0"/>
                </a:solidFill>
              </a:rPr>
              <a:t>» </a:t>
            </a:r>
            <a:r>
              <a:rPr lang="ru-RU" sz="2800" b="1" dirty="0">
                <a:solidFill>
                  <a:srgbClr val="7030A0"/>
                </a:solidFill>
              </a:rPr>
              <a:t/>
            </a:r>
            <a:br>
              <a:rPr lang="ru-RU" sz="2800" b="1" dirty="0">
                <a:solidFill>
                  <a:srgbClr val="7030A0"/>
                </a:solidFill>
              </a:rPr>
            </a:br>
            <a:r>
              <a:rPr lang="ru-RU" sz="2800" b="1" dirty="0">
                <a:solidFill>
                  <a:srgbClr val="7030A0"/>
                </a:solidFill>
              </a:rPr>
              <a:t>Глобальный </a:t>
            </a:r>
            <a:r>
              <a:rPr lang="ru-RU" sz="2800" b="1" dirty="0" smtClean="0">
                <a:solidFill>
                  <a:srgbClr val="7030A0"/>
                </a:solidFill>
              </a:rPr>
              <a:t>выбор</a:t>
            </a:r>
            <a:endParaRPr lang="ru-RU" sz="2800" b="1" dirty="0">
              <a:solidFill>
                <a:srgbClr val="7030A0"/>
              </a:solidFill>
            </a:endParaRPr>
          </a:p>
        </p:txBody>
      </p:sp>
      <p:sp>
        <p:nvSpPr>
          <p:cNvPr id="5" name="Прямоугольник 4"/>
          <p:cNvSpPr/>
          <p:nvPr/>
        </p:nvSpPr>
        <p:spPr>
          <a:xfrm>
            <a:off x="240892" y="1052736"/>
            <a:ext cx="8435563" cy="1569660"/>
          </a:xfrm>
          <a:prstGeom prst="rect">
            <a:avLst/>
          </a:prstGeom>
        </p:spPr>
        <p:txBody>
          <a:bodyPr wrap="square">
            <a:spAutoFit/>
          </a:bodyPr>
          <a:lstStyle/>
          <a:p>
            <a:r>
              <a:rPr lang="ru-RU" sz="1600" dirty="0">
                <a:solidFill>
                  <a:srgbClr val="7030A0"/>
                </a:solidFill>
              </a:rPr>
              <a:t>Обычно, «Волшебная палочка» выбирает только близлежащие части изображения, с цветом, похожим на тот, на который был произведен клик. Однако, возможно также сделать выделение, основанное только на цвете, игнорируя все границы и требования непрерывности. Это может быть выполнено простым удержанием клавиши </a:t>
            </a:r>
            <a:r>
              <a:rPr lang="ru-RU" sz="1600" dirty="0" err="1">
                <a:solidFill>
                  <a:srgbClr val="7030A0"/>
                </a:solidFill>
              </a:rPr>
              <a:t>Shift</a:t>
            </a:r>
            <a:r>
              <a:rPr lang="ru-RU" sz="1600" dirty="0">
                <a:solidFill>
                  <a:srgbClr val="7030A0"/>
                </a:solidFill>
              </a:rPr>
              <a:t> в процессе выполнения любых других задач «Волшебной палочки» (включая выделение в режиме «Добавление» или «Вычитание»).</a:t>
            </a:r>
          </a:p>
        </p:txBody>
      </p:sp>
      <p:pic>
        <p:nvPicPr>
          <p:cNvPr id="409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20135" t="27114" r="20820" b="18912"/>
          <a:stretch/>
        </p:blipFill>
        <p:spPr bwMode="auto">
          <a:xfrm>
            <a:off x="2802489" y="2852936"/>
            <a:ext cx="3312368" cy="2422332"/>
          </a:xfrm>
          <a:prstGeom prst="rect">
            <a:avLst/>
          </a:prstGeom>
          <a:noFill/>
          <a:ln>
            <a:noFill/>
          </a:ln>
          <a:effectLst>
            <a:glow rad="139700">
              <a:schemeClr val="accent4">
                <a:satMod val="175000"/>
                <a:alpha val="4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024784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4082"/>
          </a:xfrm>
        </p:spPr>
        <p:txBody>
          <a:bodyPr>
            <a:noAutofit/>
          </a:bodyPr>
          <a:lstStyle/>
          <a:p>
            <a:r>
              <a:rPr lang="ru-RU" sz="2800" b="1" dirty="0">
                <a:solidFill>
                  <a:srgbClr val="7030A0"/>
                </a:solidFill>
              </a:rPr>
              <a:t>Обзор окна Палитра</a:t>
            </a:r>
          </a:p>
        </p:txBody>
      </p:sp>
      <p:sp>
        <p:nvSpPr>
          <p:cNvPr id="5" name="Прямоугольник 4"/>
          <p:cNvSpPr/>
          <p:nvPr/>
        </p:nvSpPr>
        <p:spPr>
          <a:xfrm>
            <a:off x="240892" y="1052736"/>
            <a:ext cx="8435563" cy="2554545"/>
          </a:xfrm>
          <a:prstGeom prst="rect">
            <a:avLst/>
          </a:prstGeom>
        </p:spPr>
        <p:txBody>
          <a:bodyPr wrap="square">
            <a:spAutoFit/>
          </a:bodyPr>
          <a:lstStyle/>
          <a:p>
            <a:r>
              <a:rPr lang="ru-RU" sz="1600" dirty="0">
                <a:solidFill>
                  <a:srgbClr val="7030A0"/>
                </a:solidFill>
              </a:rPr>
              <a:t>Окно палитры имеет два режима интерфейса: «Меньше» и «Больше». По умолчанию, после запуска Paint.NET, окно откроется в режиме «Меньше». В этом режиме вы можете легко выбрать основной цвет (с помощью цветового круга или палитры).</a:t>
            </a:r>
          </a:p>
          <a:p>
            <a:endParaRPr lang="ru-RU" sz="1600" dirty="0">
              <a:solidFill>
                <a:srgbClr val="7030A0"/>
              </a:solidFill>
            </a:endParaRPr>
          </a:p>
          <a:p>
            <a:r>
              <a:rPr lang="ru-RU" sz="1600" dirty="0">
                <a:solidFill>
                  <a:srgbClr val="7030A0"/>
                </a:solidFill>
              </a:rPr>
              <a:t>Paint.NET позволяет выбрать два цвета, основной и дополнительный. Вы можете использовать выпадающий список в верхней части окна «Палитра», чтобы указать, с каким из них в данный момент работать (для быстрого переключения между ними можно также использовать клавишу «C» (в латинской раскладке)). Некоторые инструменты, такие как «Кисть» и различные инструменты «Фигуры», позволяют вам рисовать первичным или дополнительным цветом, в зависимости от того, какую кнопку мыши вы нажимаете в процессе рисования.</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78553" y="3795464"/>
            <a:ext cx="2160240" cy="2551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886274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4082"/>
          </a:xfrm>
        </p:spPr>
        <p:txBody>
          <a:bodyPr>
            <a:noAutofit/>
          </a:bodyPr>
          <a:lstStyle/>
          <a:p>
            <a:r>
              <a:rPr lang="ru-RU" sz="2800" b="1" dirty="0">
                <a:solidFill>
                  <a:srgbClr val="7030A0"/>
                </a:solidFill>
              </a:rPr>
              <a:t>Обзор окна Палитра</a:t>
            </a:r>
          </a:p>
        </p:txBody>
      </p:sp>
      <p:sp>
        <p:nvSpPr>
          <p:cNvPr id="5" name="Прямоугольник 4"/>
          <p:cNvSpPr/>
          <p:nvPr/>
        </p:nvSpPr>
        <p:spPr>
          <a:xfrm>
            <a:off x="240892" y="1052736"/>
            <a:ext cx="8435563" cy="830997"/>
          </a:xfrm>
          <a:prstGeom prst="rect">
            <a:avLst/>
          </a:prstGeom>
        </p:spPr>
        <p:txBody>
          <a:bodyPr wrap="square">
            <a:spAutoFit/>
          </a:bodyPr>
          <a:lstStyle/>
          <a:p>
            <a:r>
              <a:rPr lang="ru-RU" sz="1600" dirty="0">
                <a:solidFill>
                  <a:srgbClr val="7030A0"/>
                </a:solidFill>
              </a:rPr>
              <a:t>Режим «Меньше» позволяет выбирать цвет из цветового круга, или первых 32 цветов из текущей палитры. Если вы щелкните по одному из образцов цвета палитры правой кнопкой мыши, то будет выбран дополнительный цвет.</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0348" y="2308870"/>
            <a:ext cx="3676650" cy="2828925"/>
          </a:xfrm>
          <a:prstGeom prst="rect">
            <a:avLst/>
          </a:prstGeom>
          <a:noFill/>
          <a:ln>
            <a:noFill/>
          </a:ln>
          <a:effectLst>
            <a:glow rad="139700">
              <a:schemeClr val="accent4">
                <a:satMod val="175000"/>
                <a:alpha val="4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4218139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b="1" dirty="0" smtClean="0">
                <a:solidFill>
                  <a:srgbClr val="7030A0"/>
                </a:solidFill>
              </a:rPr>
              <a:t>Спасибо за внимание!</a:t>
            </a:r>
            <a:endParaRPr lang="ru-RU" b="1" dirty="0">
              <a:solidFill>
                <a:srgbClr val="7030A0"/>
              </a:solidFill>
            </a:endParaRPr>
          </a:p>
        </p:txBody>
      </p:sp>
    </p:spTree>
    <p:extLst>
      <p:ext uri="{BB962C8B-B14F-4D97-AF65-F5344CB8AC3E}">
        <p14:creationId xmlns:p14="http://schemas.microsoft.com/office/powerpoint/2010/main" val="10632351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4082"/>
          </a:xfrm>
        </p:spPr>
        <p:txBody>
          <a:bodyPr>
            <a:normAutofit fontScale="90000"/>
          </a:bodyPr>
          <a:lstStyle/>
          <a:p>
            <a:r>
              <a:rPr lang="ru-RU" b="1" dirty="0" smtClean="0">
                <a:solidFill>
                  <a:srgbClr val="7030A0"/>
                </a:solidFill>
              </a:rPr>
              <a:t>Оболочка программы</a:t>
            </a:r>
            <a:endParaRPr lang="ru-RU" b="1" dirty="0">
              <a:solidFill>
                <a:srgbClr val="7030A0"/>
              </a:solidFill>
            </a:endParaRP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980727"/>
            <a:ext cx="7200800" cy="5535615"/>
          </a:xfrm>
          <a:prstGeom prst="rect">
            <a:avLst/>
          </a:prstGeom>
          <a:noFill/>
          <a:ln>
            <a:noFill/>
          </a:ln>
          <a:effectLst>
            <a:glow rad="101600">
              <a:schemeClr val="accent4">
                <a:satMod val="175000"/>
                <a:alpha val="4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909440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4082"/>
          </a:xfrm>
        </p:spPr>
        <p:txBody>
          <a:bodyPr>
            <a:noAutofit/>
          </a:bodyPr>
          <a:lstStyle/>
          <a:p>
            <a:r>
              <a:rPr lang="ru-RU" sz="2800" b="1" dirty="0">
                <a:solidFill>
                  <a:srgbClr val="7030A0"/>
                </a:solidFill>
              </a:rPr>
              <a:t>История</a:t>
            </a:r>
          </a:p>
        </p:txBody>
      </p:sp>
      <p:sp>
        <p:nvSpPr>
          <p:cNvPr id="3" name="Объект 2"/>
          <p:cNvSpPr>
            <a:spLocks noGrp="1"/>
          </p:cNvSpPr>
          <p:nvPr>
            <p:ph idx="1"/>
          </p:nvPr>
        </p:nvSpPr>
        <p:spPr>
          <a:xfrm>
            <a:off x="457200" y="980728"/>
            <a:ext cx="8219256" cy="5145435"/>
          </a:xfrm>
        </p:spPr>
        <p:txBody>
          <a:bodyPr>
            <a:normAutofit/>
          </a:bodyPr>
          <a:lstStyle/>
          <a:p>
            <a:pPr marL="0" indent="0">
              <a:buNone/>
            </a:pPr>
            <a:r>
              <a:rPr lang="ru-RU" sz="1800" dirty="0">
                <a:solidFill>
                  <a:srgbClr val="7030A0"/>
                </a:solidFill>
              </a:rPr>
              <a:t>Paint.NET создан как проект старшекурсников по компьютерным наукам весной 2004 года. </a:t>
            </a:r>
            <a:r>
              <a:rPr lang="ru-RU" sz="1800" dirty="0" err="1">
                <a:solidFill>
                  <a:srgbClr val="7030A0"/>
                </a:solidFill>
              </a:rPr>
              <a:t>Рик</a:t>
            </a:r>
            <a:r>
              <a:rPr lang="ru-RU" sz="1800" dirty="0">
                <a:solidFill>
                  <a:srgbClr val="7030A0"/>
                </a:solidFill>
              </a:rPr>
              <a:t> </a:t>
            </a:r>
            <a:r>
              <a:rPr lang="ru-RU" sz="1800" dirty="0" err="1">
                <a:solidFill>
                  <a:srgbClr val="7030A0"/>
                </a:solidFill>
              </a:rPr>
              <a:t>Брюстер</a:t>
            </a:r>
            <a:r>
              <a:rPr lang="ru-RU" sz="1800" dirty="0">
                <a:solidFill>
                  <a:srgbClr val="7030A0"/>
                </a:solidFill>
              </a:rPr>
              <a:t>, один из основных разработчиков, в своём блоге сказал, что версия 1.0 была написана «за 4 месяца… и содержала 36 000 строк кода</a:t>
            </a:r>
            <a:r>
              <a:rPr lang="ru-RU" sz="1800" dirty="0" smtClean="0">
                <a:solidFill>
                  <a:srgbClr val="7030A0"/>
                </a:solidFill>
              </a:rPr>
              <a:t>». </a:t>
            </a:r>
            <a:endParaRPr lang="en-US" sz="1800" dirty="0" smtClean="0">
              <a:solidFill>
                <a:srgbClr val="7030A0"/>
              </a:solidFill>
            </a:endParaRPr>
          </a:p>
          <a:p>
            <a:pPr marL="0" indent="0">
              <a:buNone/>
            </a:pPr>
            <a:endParaRPr lang="ru-RU" sz="1800" dirty="0">
              <a:solidFill>
                <a:srgbClr val="7030A0"/>
              </a:solidFill>
            </a:endParaRPr>
          </a:p>
          <a:p>
            <a:pPr marL="0" indent="0">
              <a:buNone/>
            </a:pPr>
            <a:r>
              <a:rPr lang="ru-RU" sz="1800" dirty="0">
                <a:solidFill>
                  <a:srgbClr val="7030A0"/>
                </a:solidFill>
              </a:rPr>
              <a:t>Двое выпускников Университета штата Вашингтон, которые работали над проектом в студенческие годы, продолжают его развитие и </a:t>
            </a:r>
            <a:r>
              <a:rPr lang="ru-RU" sz="1800" dirty="0" smtClean="0">
                <a:solidFill>
                  <a:srgbClr val="7030A0"/>
                </a:solidFill>
              </a:rPr>
              <a:t>сейчас, </a:t>
            </a:r>
            <a:r>
              <a:rPr lang="ru-RU" sz="1800" dirty="0">
                <a:solidFill>
                  <a:srgbClr val="7030A0"/>
                </a:solidFill>
              </a:rPr>
              <a:t>являясь сотрудниками </a:t>
            </a:r>
            <a:r>
              <a:rPr lang="ru-RU" sz="1800" dirty="0" err="1">
                <a:solidFill>
                  <a:srgbClr val="7030A0"/>
                </a:solidFill>
              </a:rPr>
              <a:t>Microsoft</a:t>
            </a:r>
            <a:r>
              <a:rPr lang="ru-RU" sz="1800" dirty="0">
                <a:solidFill>
                  <a:srgbClr val="7030A0"/>
                </a:solidFill>
              </a:rPr>
              <a:t>.</a:t>
            </a:r>
          </a:p>
          <a:p>
            <a:endParaRPr lang="ru-RU" sz="1800" dirty="0">
              <a:solidFill>
                <a:srgbClr val="7030A0"/>
              </a:solidFill>
            </a:endParaRPr>
          </a:p>
          <a:p>
            <a:pPr marL="0" indent="0">
              <a:buNone/>
            </a:pPr>
            <a:r>
              <a:rPr lang="ru-RU" sz="1800" dirty="0">
                <a:solidFill>
                  <a:srgbClr val="7030A0"/>
                </a:solidFill>
              </a:rPr>
              <a:t>По состоянию на май 2006 года программа была загружена по крайней мере 2 миллиона </a:t>
            </a:r>
            <a:r>
              <a:rPr lang="ru-RU" sz="1800" dirty="0" smtClean="0">
                <a:solidFill>
                  <a:srgbClr val="7030A0"/>
                </a:solidFill>
              </a:rPr>
              <a:t>раз, </a:t>
            </a:r>
            <a:r>
              <a:rPr lang="ru-RU" sz="1800" dirty="0">
                <a:solidFill>
                  <a:srgbClr val="7030A0"/>
                </a:solidFill>
              </a:rPr>
              <a:t>с частотой порядка 180 000 в </a:t>
            </a:r>
            <a:r>
              <a:rPr lang="ru-RU" sz="1800" dirty="0" smtClean="0">
                <a:solidFill>
                  <a:srgbClr val="7030A0"/>
                </a:solidFill>
              </a:rPr>
              <a:t>месяц</a:t>
            </a:r>
            <a:r>
              <a:rPr lang="ru-RU" sz="1800" dirty="0">
                <a:solidFill>
                  <a:srgbClr val="7030A0"/>
                </a:solidFill>
              </a:rPr>
              <a:t>.</a:t>
            </a:r>
          </a:p>
        </p:txBody>
      </p:sp>
      <p:pic>
        <p:nvPicPr>
          <p:cNvPr id="1028"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t="29507" b="29510"/>
          <a:stretch/>
        </p:blipFill>
        <p:spPr bwMode="auto">
          <a:xfrm>
            <a:off x="2123728" y="4401293"/>
            <a:ext cx="4572000" cy="14052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145867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4082"/>
          </a:xfrm>
        </p:spPr>
        <p:txBody>
          <a:bodyPr>
            <a:noAutofit/>
          </a:bodyPr>
          <a:lstStyle/>
          <a:p>
            <a:r>
              <a:rPr lang="ru-RU" sz="2800" b="1" dirty="0">
                <a:solidFill>
                  <a:srgbClr val="7030A0"/>
                </a:solidFill>
              </a:rPr>
              <a:t>Возможности г</a:t>
            </a:r>
            <a:r>
              <a:rPr lang="ru-RU" sz="2800" b="1" dirty="0" smtClean="0">
                <a:solidFill>
                  <a:srgbClr val="7030A0"/>
                </a:solidFill>
              </a:rPr>
              <a:t>рафического редактора </a:t>
            </a:r>
            <a:r>
              <a:rPr lang="en-US" sz="2800" b="1" dirty="0" err="1">
                <a:solidFill>
                  <a:srgbClr val="7030A0"/>
                </a:solidFill>
              </a:rPr>
              <a:t>Paint.Net</a:t>
            </a:r>
            <a:endParaRPr lang="ru-RU" sz="2800" b="1" dirty="0">
              <a:solidFill>
                <a:srgbClr val="7030A0"/>
              </a:solidFill>
            </a:endParaRPr>
          </a:p>
        </p:txBody>
      </p:sp>
      <p:sp>
        <p:nvSpPr>
          <p:cNvPr id="3" name="Объект 2"/>
          <p:cNvSpPr>
            <a:spLocks noGrp="1"/>
          </p:cNvSpPr>
          <p:nvPr>
            <p:ph idx="1"/>
          </p:nvPr>
        </p:nvSpPr>
        <p:spPr>
          <a:xfrm>
            <a:off x="457200" y="980728"/>
            <a:ext cx="8219256" cy="5145435"/>
          </a:xfrm>
        </p:spPr>
        <p:txBody>
          <a:bodyPr>
            <a:normAutofit/>
          </a:bodyPr>
          <a:lstStyle/>
          <a:p>
            <a:r>
              <a:rPr lang="ru-RU" sz="1600" dirty="0" smtClean="0">
                <a:solidFill>
                  <a:srgbClr val="7030A0"/>
                </a:solidFill>
              </a:rPr>
              <a:t>простой, интуитивно понятный и новаторский пользовательский интерфейс</a:t>
            </a:r>
          </a:p>
          <a:p>
            <a:r>
              <a:rPr lang="ru-RU" sz="1600" dirty="0" smtClean="0">
                <a:solidFill>
                  <a:srgbClr val="7030A0"/>
                </a:solidFill>
              </a:rPr>
              <a:t>позволяет </a:t>
            </a:r>
            <a:r>
              <a:rPr lang="ru-RU" sz="1600" dirty="0">
                <a:solidFill>
                  <a:srgbClr val="7030A0"/>
                </a:solidFill>
              </a:rPr>
              <a:t>работать со слоями </a:t>
            </a:r>
            <a:r>
              <a:rPr lang="ru-RU" sz="1600" dirty="0" smtClean="0">
                <a:solidFill>
                  <a:srgbClr val="7030A0"/>
                </a:solidFill>
              </a:rPr>
              <a:t>изображений</a:t>
            </a:r>
          </a:p>
          <a:p>
            <a:r>
              <a:rPr lang="ru-RU" sz="1600" dirty="0">
                <a:solidFill>
                  <a:srgbClr val="7030A0"/>
                </a:solidFill>
              </a:rPr>
              <a:t>Paint.NET содержит достаточное количество эффектов для совершенствования ваших изображений. </a:t>
            </a:r>
            <a:endParaRPr lang="ru-RU" sz="1600" dirty="0" smtClean="0">
              <a:solidFill>
                <a:srgbClr val="7030A0"/>
              </a:solidFill>
            </a:endParaRPr>
          </a:p>
          <a:p>
            <a:r>
              <a:rPr lang="ru-RU" sz="1600" dirty="0" smtClean="0">
                <a:solidFill>
                  <a:srgbClr val="7030A0"/>
                </a:solidFill>
              </a:rPr>
              <a:t>содержит </a:t>
            </a:r>
            <a:r>
              <a:rPr lang="ru-RU" sz="1600" dirty="0">
                <a:solidFill>
                  <a:srgbClr val="7030A0"/>
                </a:solidFill>
              </a:rPr>
              <a:t>простые инструменты для рисования фигур, включая легкий в использовании инструмент для рисования сплайнов или кривых Безье. Средства выделения остаются все-еще простыми для достаточно быстрой работы с ними</a:t>
            </a:r>
            <a:r>
              <a:rPr lang="ru-RU" sz="1600" dirty="0" smtClean="0">
                <a:solidFill>
                  <a:srgbClr val="7030A0"/>
                </a:solidFill>
              </a:rPr>
              <a:t>.</a:t>
            </a:r>
          </a:p>
          <a:p>
            <a:r>
              <a:rPr lang="ru-RU" sz="1600" dirty="0">
                <a:solidFill>
                  <a:srgbClr val="7030A0"/>
                </a:solidFill>
              </a:rPr>
              <a:t>Все делают ошибки, и каждый может захотеть изменить свой выбор. Поэтому, каждое действие, совершаемое в графическом редакторе Paint.NET записывается и может быть отменено в окне истории. А после отмены тех или иных действий к ним можно вернуться снова. Длинна истории изменений ограничена только размером свободного пространства на жестком диске компьютера.</a:t>
            </a:r>
            <a:endParaRPr lang="ru-RU" sz="1600" dirty="0" smtClean="0">
              <a:solidFill>
                <a:srgbClr val="7030A0"/>
              </a:solidFill>
            </a:endParaRPr>
          </a:p>
          <a:p>
            <a:r>
              <a:rPr lang="ru-RU" sz="1600" dirty="0">
                <a:solidFill>
                  <a:srgbClr val="7030A0"/>
                </a:solidFill>
              </a:rPr>
              <a:t>Paint.NET является полностью бесплатной программой. Вы можете свободно установить ее и использовать неограниченное количество времени. При этом Paint.NET не содержит никаких шпионских модулей или рекламных дополнений.</a:t>
            </a:r>
          </a:p>
          <a:p>
            <a:endParaRPr lang="ru-RU" sz="1600" dirty="0">
              <a:solidFill>
                <a:srgbClr val="7030A0"/>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9872" y="5046851"/>
            <a:ext cx="2701851" cy="14957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798471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4082"/>
          </a:xfrm>
        </p:spPr>
        <p:txBody>
          <a:bodyPr>
            <a:noAutofit/>
          </a:bodyPr>
          <a:lstStyle/>
          <a:p>
            <a:r>
              <a:rPr lang="ru-RU" sz="2800" b="1" dirty="0">
                <a:solidFill>
                  <a:srgbClr val="7030A0"/>
                </a:solidFill>
              </a:rPr>
              <a:t>Обзор главного окна </a:t>
            </a:r>
            <a:r>
              <a:rPr lang="ru-RU" sz="2800" b="1" dirty="0" smtClean="0">
                <a:solidFill>
                  <a:srgbClr val="7030A0"/>
                </a:solidFill>
              </a:rPr>
              <a:t>редактора </a:t>
            </a:r>
            <a:r>
              <a:rPr lang="ru-RU" sz="2800" b="1" dirty="0" err="1" smtClean="0">
                <a:solidFill>
                  <a:srgbClr val="7030A0"/>
                </a:solidFill>
              </a:rPr>
              <a:t>Paint.Net</a:t>
            </a:r>
            <a:endParaRPr lang="ru-RU" sz="2800" b="1" dirty="0">
              <a:solidFill>
                <a:srgbClr val="7030A0"/>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3848" y="1046033"/>
            <a:ext cx="5543079" cy="4262121"/>
          </a:xfrm>
          <a:prstGeom prst="rect">
            <a:avLst/>
          </a:prstGeom>
          <a:noFill/>
          <a:ln>
            <a:noFill/>
          </a:ln>
          <a:effectLst>
            <a:glow rad="101600">
              <a:schemeClr val="accent4">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Прямоугольник 4"/>
          <p:cNvSpPr/>
          <p:nvPr/>
        </p:nvSpPr>
        <p:spPr>
          <a:xfrm>
            <a:off x="251520" y="1046033"/>
            <a:ext cx="4572000" cy="2862322"/>
          </a:xfrm>
          <a:prstGeom prst="rect">
            <a:avLst/>
          </a:prstGeom>
        </p:spPr>
        <p:txBody>
          <a:bodyPr>
            <a:spAutoFit/>
          </a:bodyPr>
          <a:lstStyle/>
          <a:p>
            <a:r>
              <a:rPr lang="ru-RU" dirty="0">
                <a:solidFill>
                  <a:srgbClr val="7030A0"/>
                </a:solidFill>
              </a:rPr>
              <a:t>1. Заглавие окна. </a:t>
            </a:r>
          </a:p>
          <a:p>
            <a:r>
              <a:rPr lang="ru-RU" dirty="0">
                <a:solidFill>
                  <a:srgbClr val="7030A0"/>
                </a:solidFill>
              </a:rPr>
              <a:t>2. Панель меню. </a:t>
            </a:r>
          </a:p>
          <a:p>
            <a:r>
              <a:rPr lang="ru-RU" dirty="0">
                <a:solidFill>
                  <a:srgbClr val="7030A0"/>
                </a:solidFill>
              </a:rPr>
              <a:t>3. Панель инструментов. </a:t>
            </a:r>
          </a:p>
          <a:p>
            <a:r>
              <a:rPr lang="ru-RU" dirty="0">
                <a:solidFill>
                  <a:srgbClr val="7030A0"/>
                </a:solidFill>
              </a:rPr>
              <a:t>4. Список изображений. </a:t>
            </a:r>
          </a:p>
          <a:p>
            <a:r>
              <a:rPr lang="ru-RU" dirty="0">
                <a:solidFill>
                  <a:srgbClr val="7030A0"/>
                </a:solidFill>
              </a:rPr>
              <a:t>5. Рабочая область. </a:t>
            </a:r>
          </a:p>
          <a:p>
            <a:r>
              <a:rPr lang="ru-RU" dirty="0">
                <a:solidFill>
                  <a:srgbClr val="7030A0"/>
                </a:solidFill>
              </a:rPr>
              <a:t>6. Окно инструментов. </a:t>
            </a:r>
          </a:p>
          <a:p>
            <a:r>
              <a:rPr lang="ru-RU" dirty="0">
                <a:solidFill>
                  <a:srgbClr val="7030A0"/>
                </a:solidFill>
              </a:rPr>
              <a:t>7. Окно истории. </a:t>
            </a:r>
          </a:p>
          <a:p>
            <a:r>
              <a:rPr lang="ru-RU" dirty="0">
                <a:solidFill>
                  <a:srgbClr val="7030A0"/>
                </a:solidFill>
              </a:rPr>
              <a:t>8. Окно слоев. </a:t>
            </a:r>
          </a:p>
          <a:p>
            <a:r>
              <a:rPr lang="ru-RU" dirty="0">
                <a:solidFill>
                  <a:srgbClr val="7030A0"/>
                </a:solidFill>
              </a:rPr>
              <a:t>9. Окно палитры. </a:t>
            </a:r>
          </a:p>
          <a:p>
            <a:r>
              <a:rPr lang="ru-RU" dirty="0">
                <a:solidFill>
                  <a:srgbClr val="7030A0"/>
                </a:solidFill>
              </a:rPr>
              <a:t>10. Строка состояния. </a:t>
            </a:r>
          </a:p>
        </p:txBody>
      </p:sp>
      <p:cxnSp>
        <p:nvCxnSpPr>
          <p:cNvPr id="7" name="Прямая со стрелкой 6"/>
          <p:cNvCxnSpPr/>
          <p:nvPr/>
        </p:nvCxnSpPr>
        <p:spPr>
          <a:xfrm>
            <a:off x="2537520" y="3717032"/>
            <a:ext cx="1674440" cy="1591122"/>
          </a:xfrm>
          <a:prstGeom prst="straightConnector1">
            <a:avLst/>
          </a:prstGeom>
          <a:ln>
            <a:solidFill>
              <a:srgbClr val="7030A0"/>
            </a:solidFill>
            <a:prstDash val="dashDot"/>
            <a:tailEnd type="arrow"/>
          </a:ln>
        </p:spPr>
        <p:style>
          <a:lnRef idx="1">
            <a:schemeClr val="accent2"/>
          </a:lnRef>
          <a:fillRef idx="0">
            <a:schemeClr val="accent2"/>
          </a:fillRef>
          <a:effectRef idx="0">
            <a:schemeClr val="accent2"/>
          </a:effectRef>
          <a:fontRef idx="minor">
            <a:schemeClr val="tx1"/>
          </a:fontRef>
        </p:style>
      </p:cxnSp>
      <p:cxnSp>
        <p:nvCxnSpPr>
          <p:cNvPr id="11" name="Прямая со стрелкой 10"/>
          <p:cNvCxnSpPr/>
          <p:nvPr/>
        </p:nvCxnSpPr>
        <p:spPr>
          <a:xfrm>
            <a:off x="2123728" y="3429000"/>
            <a:ext cx="1440160" cy="720080"/>
          </a:xfrm>
          <a:prstGeom prst="straightConnector1">
            <a:avLst/>
          </a:prstGeom>
          <a:ln>
            <a:solidFill>
              <a:srgbClr val="7030A0"/>
            </a:solidFill>
            <a:prstDash val="lgDashDot"/>
            <a:tailEnd type="arrow"/>
          </a:ln>
        </p:spPr>
        <p:style>
          <a:lnRef idx="1">
            <a:schemeClr val="accent2"/>
          </a:lnRef>
          <a:fillRef idx="0">
            <a:schemeClr val="accent2"/>
          </a:fillRef>
          <a:effectRef idx="0">
            <a:schemeClr val="accent2"/>
          </a:effectRef>
          <a:fontRef idx="minor">
            <a:schemeClr val="tx1"/>
          </a:fontRef>
        </p:style>
      </p:cxnSp>
      <p:cxnSp>
        <p:nvCxnSpPr>
          <p:cNvPr id="13" name="Прямая со стрелкой 12"/>
          <p:cNvCxnSpPr/>
          <p:nvPr/>
        </p:nvCxnSpPr>
        <p:spPr>
          <a:xfrm>
            <a:off x="1835696" y="3177093"/>
            <a:ext cx="6264696" cy="1692067"/>
          </a:xfrm>
          <a:prstGeom prst="straightConnector1">
            <a:avLst/>
          </a:prstGeom>
          <a:ln>
            <a:solidFill>
              <a:srgbClr val="7030A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5" name="Прямая со стрелкой 14"/>
          <p:cNvCxnSpPr/>
          <p:nvPr/>
        </p:nvCxnSpPr>
        <p:spPr>
          <a:xfrm flipV="1">
            <a:off x="1979712" y="2060848"/>
            <a:ext cx="6192688" cy="792088"/>
          </a:xfrm>
          <a:prstGeom prst="straightConnector1">
            <a:avLst/>
          </a:prstGeom>
          <a:ln>
            <a:solidFill>
              <a:srgbClr val="7030A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8" name="Прямая со стрелкой 17"/>
          <p:cNvCxnSpPr/>
          <p:nvPr/>
        </p:nvCxnSpPr>
        <p:spPr>
          <a:xfrm flipV="1">
            <a:off x="2537520" y="2276872"/>
            <a:ext cx="666328" cy="360040"/>
          </a:xfrm>
          <a:prstGeom prst="straightConnector1">
            <a:avLst/>
          </a:prstGeom>
          <a:ln>
            <a:solidFill>
              <a:srgbClr val="7030A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20" name="Прямая со стрелкой 19"/>
          <p:cNvCxnSpPr/>
          <p:nvPr/>
        </p:nvCxnSpPr>
        <p:spPr>
          <a:xfrm>
            <a:off x="2195736" y="2276872"/>
            <a:ext cx="3600400" cy="1008112"/>
          </a:xfrm>
          <a:prstGeom prst="straightConnector1">
            <a:avLst/>
          </a:prstGeom>
          <a:ln>
            <a:solidFill>
              <a:srgbClr val="7030A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22" name="Прямая со стрелкой 21"/>
          <p:cNvCxnSpPr/>
          <p:nvPr/>
        </p:nvCxnSpPr>
        <p:spPr>
          <a:xfrm flipV="1">
            <a:off x="2699792" y="1268760"/>
            <a:ext cx="2448272" cy="792088"/>
          </a:xfrm>
          <a:prstGeom prst="straightConnector1">
            <a:avLst/>
          </a:prstGeom>
          <a:ln>
            <a:solidFill>
              <a:srgbClr val="7030A0"/>
            </a:solidFill>
            <a:prstDash val="dashDot"/>
            <a:tailEnd type="arrow"/>
          </a:ln>
        </p:spPr>
        <p:style>
          <a:lnRef idx="1">
            <a:schemeClr val="accent1"/>
          </a:lnRef>
          <a:fillRef idx="0">
            <a:schemeClr val="accent1"/>
          </a:fillRef>
          <a:effectRef idx="0">
            <a:schemeClr val="accent1"/>
          </a:effectRef>
          <a:fontRef idx="minor">
            <a:schemeClr val="tx1"/>
          </a:fontRef>
        </p:style>
      </p:cxnSp>
      <p:cxnSp>
        <p:nvCxnSpPr>
          <p:cNvPr id="24" name="Прямая со стрелкой 23"/>
          <p:cNvCxnSpPr/>
          <p:nvPr/>
        </p:nvCxnSpPr>
        <p:spPr>
          <a:xfrm flipV="1">
            <a:off x="2729345" y="1340768"/>
            <a:ext cx="834543" cy="432048"/>
          </a:xfrm>
          <a:prstGeom prst="straightConnector1">
            <a:avLst/>
          </a:prstGeom>
          <a:ln>
            <a:solidFill>
              <a:srgbClr val="7030A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27" name="Прямая со стрелкой 26"/>
          <p:cNvCxnSpPr/>
          <p:nvPr/>
        </p:nvCxnSpPr>
        <p:spPr>
          <a:xfrm flipV="1">
            <a:off x="1979712" y="1196752"/>
            <a:ext cx="1296144" cy="360040"/>
          </a:xfrm>
          <a:prstGeom prst="straightConnector1">
            <a:avLst/>
          </a:prstGeom>
          <a:ln>
            <a:solidFill>
              <a:srgbClr val="7030A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29" name="Прямая со стрелкой 28"/>
          <p:cNvCxnSpPr/>
          <p:nvPr/>
        </p:nvCxnSpPr>
        <p:spPr>
          <a:xfrm flipV="1">
            <a:off x="1979712" y="1124744"/>
            <a:ext cx="1512168" cy="72008"/>
          </a:xfrm>
          <a:prstGeom prst="straightConnector1">
            <a:avLst/>
          </a:prstGeom>
          <a:ln>
            <a:solidFill>
              <a:srgbClr val="7030A0"/>
            </a:solidFill>
            <a:prstDash val="dash"/>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34252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4082"/>
          </a:xfrm>
        </p:spPr>
        <p:txBody>
          <a:bodyPr>
            <a:noAutofit/>
          </a:bodyPr>
          <a:lstStyle/>
          <a:p>
            <a:r>
              <a:rPr lang="ru-RU" sz="2800" b="1" dirty="0">
                <a:solidFill>
                  <a:srgbClr val="7030A0"/>
                </a:solidFill>
              </a:rPr>
              <a:t>Обзор главного окна </a:t>
            </a:r>
            <a:r>
              <a:rPr lang="ru-RU" sz="2800" b="1" dirty="0" smtClean="0">
                <a:solidFill>
                  <a:srgbClr val="7030A0"/>
                </a:solidFill>
              </a:rPr>
              <a:t>редактора </a:t>
            </a:r>
            <a:r>
              <a:rPr lang="ru-RU" sz="2800" b="1" dirty="0" err="1" smtClean="0">
                <a:solidFill>
                  <a:srgbClr val="7030A0"/>
                </a:solidFill>
              </a:rPr>
              <a:t>Paint.Net</a:t>
            </a:r>
            <a:endParaRPr lang="ru-RU" sz="2800" b="1" dirty="0">
              <a:solidFill>
                <a:srgbClr val="7030A0"/>
              </a:solidFill>
            </a:endParaRPr>
          </a:p>
        </p:txBody>
      </p:sp>
      <p:sp>
        <p:nvSpPr>
          <p:cNvPr id="5" name="Прямоугольник 4"/>
          <p:cNvSpPr/>
          <p:nvPr/>
        </p:nvSpPr>
        <p:spPr>
          <a:xfrm>
            <a:off x="240893" y="908720"/>
            <a:ext cx="8712968" cy="4801314"/>
          </a:xfrm>
          <a:prstGeom prst="rect">
            <a:avLst/>
          </a:prstGeom>
        </p:spPr>
        <p:txBody>
          <a:bodyPr wrap="square">
            <a:spAutoFit/>
          </a:bodyPr>
          <a:lstStyle/>
          <a:p>
            <a:r>
              <a:rPr lang="ru-RU" dirty="0">
                <a:solidFill>
                  <a:srgbClr val="7030A0"/>
                </a:solidFill>
              </a:rPr>
              <a:t>1. Заглавие окна. Показывает название изображения с которым происходит работа в данное время, его масштаб, а также текущую версию Paint.NET.</a:t>
            </a:r>
          </a:p>
          <a:p>
            <a:endParaRPr lang="ru-RU" dirty="0">
              <a:solidFill>
                <a:srgbClr val="7030A0"/>
              </a:solidFill>
            </a:endParaRPr>
          </a:p>
          <a:p>
            <a:r>
              <a:rPr lang="ru-RU" dirty="0">
                <a:solidFill>
                  <a:srgbClr val="7030A0"/>
                </a:solidFill>
              </a:rPr>
              <a:t>2. Панель меню. С ее помощью можно получить доступ к различным пунктам меню. Путь к командам меню обычно описываются с помощью последовательности пунктов. Например строчка «Эффекты — Шум — Добавление шума…» обозначает, что нужно нажать на панели меню пункт «Эффекты», выбрать из выпадающего списка строчку «Шум» и нажать «Добавление шума…».</a:t>
            </a:r>
          </a:p>
          <a:p>
            <a:endParaRPr lang="ru-RU" dirty="0">
              <a:solidFill>
                <a:srgbClr val="7030A0"/>
              </a:solidFill>
            </a:endParaRPr>
          </a:p>
          <a:p>
            <a:r>
              <a:rPr lang="ru-RU" dirty="0">
                <a:solidFill>
                  <a:srgbClr val="7030A0"/>
                </a:solidFill>
              </a:rPr>
              <a:t>3. Панель инструментов. На ней размещены иконки для быстрого доступа к различным </a:t>
            </a:r>
            <a:r>
              <a:rPr lang="ru-RU" dirty="0" err="1">
                <a:solidFill>
                  <a:srgbClr val="7030A0"/>
                </a:solidFill>
              </a:rPr>
              <a:t>частоиспользуемым</a:t>
            </a:r>
            <a:r>
              <a:rPr lang="ru-RU" dirty="0">
                <a:solidFill>
                  <a:srgbClr val="7030A0"/>
                </a:solidFill>
              </a:rPr>
              <a:t> командам. Состоит из двух рядов — на верхнем размещены постоянные иконки, а на нижнем — иконки для настройки параметров текущего инструмента.</a:t>
            </a:r>
          </a:p>
          <a:p>
            <a:endParaRPr lang="ru-RU" dirty="0">
              <a:solidFill>
                <a:srgbClr val="7030A0"/>
              </a:solidFill>
            </a:endParaRPr>
          </a:p>
          <a:p>
            <a:r>
              <a:rPr lang="ru-RU" dirty="0">
                <a:solidFill>
                  <a:srgbClr val="7030A0"/>
                </a:solidFill>
              </a:rPr>
              <a:t>4. Список изображений. Здесь показываются уменьшенные копии открытых изображений. Работает по принципу вкладок браузера — для того, чтобы открыть изображение в рабочей области Paint.NET нужно просто нажать на его миниатюру.</a:t>
            </a:r>
          </a:p>
        </p:txBody>
      </p:sp>
    </p:spTree>
    <p:extLst>
      <p:ext uri="{BB962C8B-B14F-4D97-AF65-F5344CB8AC3E}">
        <p14:creationId xmlns:p14="http://schemas.microsoft.com/office/powerpoint/2010/main" val="32617558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4082"/>
          </a:xfrm>
        </p:spPr>
        <p:txBody>
          <a:bodyPr>
            <a:noAutofit/>
          </a:bodyPr>
          <a:lstStyle/>
          <a:p>
            <a:r>
              <a:rPr lang="ru-RU" sz="2800" b="1" dirty="0">
                <a:solidFill>
                  <a:srgbClr val="7030A0"/>
                </a:solidFill>
              </a:rPr>
              <a:t>Обзор главного окна </a:t>
            </a:r>
            <a:r>
              <a:rPr lang="ru-RU" sz="2800" b="1" dirty="0" smtClean="0">
                <a:solidFill>
                  <a:srgbClr val="7030A0"/>
                </a:solidFill>
              </a:rPr>
              <a:t>редактора </a:t>
            </a:r>
            <a:r>
              <a:rPr lang="ru-RU" sz="2800" b="1" dirty="0" err="1" smtClean="0">
                <a:solidFill>
                  <a:srgbClr val="7030A0"/>
                </a:solidFill>
              </a:rPr>
              <a:t>Paint.Net</a:t>
            </a:r>
            <a:endParaRPr lang="ru-RU" sz="2800" b="1" dirty="0">
              <a:solidFill>
                <a:srgbClr val="7030A0"/>
              </a:solidFill>
            </a:endParaRPr>
          </a:p>
        </p:txBody>
      </p:sp>
      <p:sp>
        <p:nvSpPr>
          <p:cNvPr id="5" name="Прямоугольник 4"/>
          <p:cNvSpPr/>
          <p:nvPr/>
        </p:nvSpPr>
        <p:spPr>
          <a:xfrm>
            <a:off x="240893" y="908720"/>
            <a:ext cx="8712968" cy="2862322"/>
          </a:xfrm>
          <a:prstGeom prst="rect">
            <a:avLst/>
          </a:prstGeom>
        </p:spPr>
        <p:txBody>
          <a:bodyPr wrap="square">
            <a:spAutoFit/>
          </a:bodyPr>
          <a:lstStyle/>
          <a:p>
            <a:r>
              <a:rPr lang="ru-RU" dirty="0">
                <a:solidFill>
                  <a:srgbClr val="7030A0"/>
                </a:solidFill>
              </a:rPr>
              <a:t>5. Рабочая область. В этой области отображается изображение с которым в данное время происходит работа.</a:t>
            </a:r>
          </a:p>
          <a:p>
            <a:endParaRPr lang="ru-RU" dirty="0">
              <a:solidFill>
                <a:srgbClr val="7030A0"/>
              </a:solidFill>
            </a:endParaRPr>
          </a:p>
          <a:p>
            <a:r>
              <a:rPr lang="ru-RU" dirty="0">
                <a:solidFill>
                  <a:srgbClr val="7030A0"/>
                </a:solidFill>
              </a:rPr>
              <a:t>6. Окно инструментов. В этом окне размещены главные инструменты для работы с изображением. Выбор нужного инструмента осуществляется простым нажатием на его иконку.</a:t>
            </a:r>
          </a:p>
          <a:p>
            <a:endParaRPr lang="ru-RU" dirty="0">
              <a:solidFill>
                <a:srgbClr val="7030A0"/>
              </a:solidFill>
            </a:endParaRPr>
          </a:p>
          <a:p>
            <a:r>
              <a:rPr lang="ru-RU" dirty="0">
                <a:solidFill>
                  <a:srgbClr val="7030A0"/>
                </a:solidFill>
              </a:rPr>
              <a:t>7. Окно истории. Здесь отображаются все действия, производимые над изображением. Позволяет легко отменить одну или несколько операций или повторить их снова.</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4994" y="3771042"/>
            <a:ext cx="485775" cy="2705100"/>
          </a:xfrm>
          <a:prstGeom prst="rect">
            <a:avLst/>
          </a:prstGeom>
          <a:noFill/>
          <a:ln>
            <a:noFill/>
          </a:ln>
          <a:effectLst>
            <a:glow rad="101600">
              <a:schemeClr val="accent4">
                <a:satMod val="175000"/>
                <a:alpha val="4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l="84583" t="16940" r="2271" b="63949"/>
          <a:stretch/>
        </p:blipFill>
        <p:spPr bwMode="auto">
          <a:xfrm>
            <a:off x="5868144" y="4005063"/>
            <a:ext cx="1602658" cy="1863989"/>
          </a:xfrm>
          <a:prstGeom prst="rect">
            <a:avLst/>
          </a:prstGeom>
          <a:noFill/>
          <a:ln>
            <a:noFill/>
          </a:ln>
          <a:effectLst>
            <a:glow rad="101600">
              <a:schemeClr val="accent4">
                <a:satMod val="175000"/>
                <a:alpha val="4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765908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4082"/>
          </a:xfrm>
        </p:spPr>
        <p:txBody>
          <a:bodyPr>
            <a:noAutofit/>
          </a:bodyPr>
          <a:lstStyle/>
          <a:p>
            <a:r>
              <a:rPr lang="ru-RU" sz="2800" b="1" dirty="0">
                <a:solidFill>
                  <a:srgbClr val="7030A0"/>
                </a:solidFill>
              </a:rPr>
              <a:t>Обзор главного окна </a:t>
            </a:r>
            <a:r>
              <a:rPr lang="ru-RU" sz="2800" b="1" dirty="0" smtClean="0">
                <a:solidFill>
                  <a:srgbClr val="7030A0"/>
                </a:solidFill>
              </a:rPr>
              <a:t>редактора </a:t>
            </a:r>
            <a:r>
              <a:rPr lang="ru-RU" sz="2800" b="1" dirty="0" err="1" smtClean="0">
                <a:solidFill>
                  <a:srgbClr val="7030A0"/>
                </a:solidFill>
              </a:rPr>
              <a:t>Paint.Net</a:t>
            </a:r>
            <a:endParaRPr lang="ru-RU" sz="2800" b="1" dirty="0">
              <a:solidFill>
                <a:srgbClr val="7030A0"/>
              </a:solidFill>
            </a:endParaRPr>
          </a:p>
        </p:txBody>
      </p:sp>
      <p:sp>
        <p:nvSpPr>
          <p:cNvPr id="5" name="Прямоугольник 4"/>
          <p:cNvSpPr/>
          <p:nvPr/>
        </p:nvSpPr>
        <p:spPr>
          <a:xfrm>
            <a:off x="240893" y="908720"/>
            <a:ext cx="8712968" cy="3416320"/>
          </a:xfrm>
          <a:prstGeom prst="rect">
            <a:avLst/>
          </a:prstGeom>
        </p:spPr>
        <p:txBody>
          <a:bodyPr wrap="square">
            <a:spAutoFit/>
          </a:bodyPr>
          <a:lstStyle/>
          <a:p>
            <a:r>
              <a:rPr lang="ru-RU" dirty="0">
                <a:solidFill>
                  <a:srgbClr val="7030A0"/>
                </a:solidFill>
              </a:rPr>
              <a:t>8. Окно слоев. Это окно является самым простым средством для создания, редактирования и удаления слоев изображения.</a:t>
            </a:r>
          </a:p>
          <a:p>
            <a:endParaRPr lang="ru-RU" dirty="0">
              <a:solidFill>
                <a:srgbClr val="7030A0"/>
              </a:solidFill>
            </a:endParaRPr>
          </a:p>
          <a:p>
            <a:r>
              <a:rPr lang="ru-RU" dirty="0">
                <a:solidFill>
                  <a:srgbClr val="7030A0"/>
                </a:solidFill>
              </a:rPr>
              <a:t>9. Окно палитры. Самый простой способ для выбора и управления основным и вторичным цветами. При нажатии на кнопку «Больше» окно увеличивается и появляются дополнительные средства для работы с цветом.</a:t>
            </a:r>
          </a:p>
          <a:p>
            <a:endParaRPr lang="ru-RU" dirty="0">
              <a:solidFill>
                <a:srgbClr val="7030A0"/>
              </a:solidFill>
            </a:endParaRPr>
          </a:p>
          <a:p>
            <a:r>
              <a:rPr lang="ru-RU" dirty="0">
                <a:solidFill>
                  <a:srgbClr val="7030A0"/>
                </a:solidFill>
              </a:rPr>
              <a:t>10. Строка состояния. Эта область поделена не несколько секций. Первая слева показывает названия выбранных инструментов и средства контроля ими. Следующая секция отображает процесс обработки изображения (если оно происходит в данное время). Третий сектор показывает размер изображения. Последним идет индикатор положения курсора (отсчет ведется от левого верхнего угла рисунка).</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2574" y="4480143"/>
            <a:ext cx="1444267" cy="1671848"/>
          </a:xfrm>
          <a:prstGeom prst="rect">
            <a:avLst/>
          </a:prstGeom>
          <a:noFill/>
          <a:ln>
            <a:noFill/>
          </a:ln>
          <a:effectLst>
            <a:glow rad="101600">
              <a:schemeClr val="accent4">
                <a:satMod val="175000"/>
                <a:alpha val="4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94211" r="19399" b="3944"/>
          <a:stretch/>
        </p:blipFill>
        <p:spPr bwMode="auto">
          <a:xfrm>
            <a:off x="670037" y="6427746"/>
            <a:ext cx="7800146" cy="142892"/>
          </a:xfrm>
          <a:prstGeom prst="rect">
            <a:avLst/>
          </a:prstGeom>
          <a:noFill/>
          <a:ln>
            <a:noFill/>
          </a:ln>
          <a:effectLst>
            <a:glow rad="101600">
              <a:schemeClr val="accent4">
                <a:satMod val="175000"/>
                <a:alpha val="4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2035" t="68249" r="81983" b="6663"/>
          <a:stretch/>
        </p:blipFill>
        <p:spPr bwMode="auto">
          <a:xfrm>
            <a:off x="714709" y="4480143"/>
            <a:ext cx="1440160" cy="1737783"/>
          </a:xfrm>
          <a:prstGeom prst="rect">
            <a:avLst/>
          </a:prstGeom>
          <a:noFill/>
          <a:ln>
            <a:noFill/>
          </a:ln>
          <a:effectLst>
            <a:glow rad="101600">
              <a:schemeClr val="accent4">
                <a:satMod val="175000"/>
                <a:alpha val="4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97826816"/>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465</TotalTime>
  <Words>2079</Words>
  <Application>Microsoft Office PowerPoint</Application>
  <PresentationFormat>Экран (4:3)</PresentationFormat>
  <Paragraphs>125</Paragraphs>
  <Slides>25</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25</vt:i4>
      </vt:variant>
    </vt:vector>
  </HeadingPairs>
  <TitlesOfParts>
    <vt:vector size="26" baseType="lpstr">
      <vt:lpstr>Тема Office</vt:lpstr>
      <vt:lpstr>Графический редактор Paint.Net. Введение. </vt:lpstr>
      <vt:lpstr>Задача</vt:lpstr>
      <vt:lpstr>Оболочка программы</vt:lpstr>
      <vt:lpstr>История</vt:lpstr>
      <vt:lpstr>Возможности графического редактора Paint.Net</vt:lpstr>
      <vt:lpstr>Обзор главного окна редактора Paint.Net</vt:lpstr>
      <vt:lpstr>Обзор главного окна редактора Paint.Net</vt:lpstr>
      <vt:lpstr>Обзор главного окна редактора Paint.Net</vt:lpstr>
      <vt:lpstr>Обзор главного окна редактора Paint.Net</vt:lpstr>
      <vt:lpstr>Панель меню</vt:lpstr>
      <vt:lpstr>Меню «Файл»</vt:lpstr>
      <vt:lpstr>Меню «Изображение»</vt:lpstr>
      <vt:lpstr>Меню «Коррекция»</vt:lpstr>
      <vt:lpstr>Панель инструментов</vt:lpstr>
      <vt:lpstr>Обзор инструментов </vt:lpstr>
      <vt:lpstr>Обзор инструментов </vt:lpstr>
      <vt:lpstr>Инструменты выделения </vt:lpstr>
      <vt:lpstr>Инструмент «Волшебная палочка»</vt:lpstr>
      <vt:lpstr>Инструмент «Волшебная палочка» Чувствительность</vt:lpstr>
      <vt:lpstr>Инструмент «Волшебная палочка»  Сложение выбора</vt:lpstr>
      <vt:lpstr>Инструмент «Волшебная палочка» Выделение путем вычитания</vt:lpstr>
      <vt:lpstr>Инструмент «Волшебная палочка»  Глобальный выбор</vt:lpstr>
      <vt:lpstr>Обзор окна Палитра</vt:lpstr>
      <vt:lpstr>Обзор окна Палитра</vt:lpstr>
      <vt:lpstr>Спасибо за внимание!</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Admin</dc:creator>
  <cp:lastModifiedBy>Admin</cp:lastModifiedBy>
  <cp:revision>100</cp:revision>
  <dcterms:created xsi:type="dcterms:W3CDTF">2018-09-27T12:14:18Z</dcterms:created>
  <dcterms:modified xsi:type="dcterms:W3CDTF">2018-11-02T12:01:47Z</dcterms:modified>
</cp:coreProperties>
</file>