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79" r:id="rId3"/>
    <p:sldId id="257" r:id="rId4"/>
    <p:sldId id="267" r:id="rId5"/>
    <p:sldId id="277" r:id="rId6"/>
    <p:sldId id="266" r:id="rId7"/>
    <p:sldId id="273" r:id="rId8"/>
    <p:sldId id="274" r:id="rId9"/>
    <p:sldId id="258" r:id="rId10"/>
    <p:sldId id="259" r:id="rId11"/>
    <p:sldId id="260" r:id="rId12"/>
    <p:sldId id="269" r:id="rId13"/>
    <p:sldId id="270" r:id="rId14"/>
    <p:sldId id="271" r:id="rId15"/>
    <p:sldId id="261" r:id="rId16"/>
    <p:sldId id="278" r:id="rId17"/>
    <p:sldId id="262" r:id="rId18"/>
    <p:sldId id="26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047A6-6A88-433E-9936-3D5D649B2EB4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B0543-655E-4A1B-87A2-9390500AF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21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B0543-655E-4A1B-87A2-9390500AF19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21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D88BE-C9BF-42EF-8390-AF8E7D156D74}" type="datetime1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7D15-EFB4-4F68-9FC6-609147694F3D}" type="datetime1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A311-24B9-42D9-AFA4-792DD41054F4}" type="datetime1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5C0E-DDCC-413C-B84C-54E30740D7F8}" type="datetime1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A481-2D4F-482B-A1DA-2A2E1462C8F0}" type="datetime1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A6C3-A12A-4168-ADF9-4EB7247889FD}" type="datetime1">
              <a:rPr lang="ru-RU" smtClean="0"/>
              <a:t>28.02.2019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5BBD6-FDF5-4150-9D66-FABD94E157C9}" type="datetime1">
              <a:rPr lang="ru-RU" smtClean="0"/>
              <a:t>28.02.2019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81B5C-6852-4B29-9C78-9EE745EB26C0}" type="datetime1">
              <a:rPr lang="ru-RU" smtClean="0"/>
              <a:t>28.02.2019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29D4-BD29-4ACA-BE45-CCEA7453D8FB}" type="datetime1">
              <a:rPr lang="ru-RU" smtClean="0"/>
              <a:t>28.02.2019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2680-621E-4170-8D90-3872CF87CA12}" type="datetime1">
              <a:rPr lang="ru-RU" smtClean="0"/>
              <a:t>28.02.2019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4F07-A371-415C-8990-BA49D1C95987}" type="datetime1">
              <a:rPr lang="ru-RU" smtClean="0"/>
              <a:t>28.02.2019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F0318-85C7-4027-930E-4E14336CB712}" type="datetime1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1777751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Презентация на тему 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«Основные этапы разработки мобильных приложений»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17032"/>
            <a:ext cx="6400800" cy="244827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800" dirty="0"/>
              <a:t>Автор: Коюшев Павел Иванович, воспитатель, руководитель кружка «Компьютерная грамотность»,</a:t>
            </a:r>
          </a:p>
          <a:p>
            <a:pPr algn="l"/>
            <a:r>
              <a:rPr lang="ru-RU" sz="2800" dirty="0"/>
              <a:t>ГУ РК «Детский дом № 1» г. Сыктывкара.</a:t>
            </a:r>
            <a:endParaRPr lang="ru-RU" sz="2800" b="1" dirty="0"/>
          </a:p>
          <a:p>
            <a:pPr algn="l"/>
            <a:endParaRPr lang="ru-RU" sz="2800" dirty="0"/>
          </a:p>
          <a:p>
            <a:r>
              <a:rPr lang="ru-RU" sz="2800" dirty="0"/>
              <a:t>Сыктывкар 2019</a:t>
            </a:r>
          </a:p>
        </p:txBody>
      </p:sp>
    </p:spTree>
    <p:extLst>
      <p:ext uri="{BB962C8B-B14F-4D97-AF65-F5344CB8AC3E}">
        <p14:creationId xmlns:p14="http://schemas.microsoft.com/office/powerpoint/2010/main" val="166675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7030A0"/>
                </a:solidFill>
              </a:rPr>
              <a:t>4</a:t>
            </a:r>
            <a:r>
              <a:rPr lang="ru-RU" sz="4000" dirty="0">
                <a:solidFill>
                  <a:srgbClr val="7030A0"/>
                </a:solidFill>
              </a:rPr>
              <a:t>. Прототипирование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Прототипы разрабатываются дизайнером и могут быть как статическими, так и интерактивными. Для этого можно воспользоваться одним или несколькими инструментами для прототипирования, о которых мы рассказывали ранее.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Статические прототипы и интерактивные макеты должны составляться с учетом технической и программной базы, которую планируется использовать для создания приложения.</a:t>
            </a:r>
          </a:p>
        </p:txBody>
      </p:sp>
      <p:sp>
        <p:nvSpPr>
          <p:cNvPr id="4" name="AutoShape 2" descr="Stage 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Stage 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085184"/>
            <a:ext cx="2162175" cy="1371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918496"/>
            <a:ext cx="2076450" cy="1704975"/>
          </a:xfrm>
          <a:prstGeom prst="rect">
            <a:avLst/>
          </a:prstGeom>
        </p:spPr>
      </p:pic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CDA0D779-AA5C-4C9D-B394-AC8A38C02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5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7030A0"/>
                </a:solidFill>
              </a:rPr>
              <a:t>Инструменты и Фреймворки для создания и прототипирования мобильных приложений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712968" cy="5112568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ru-RU" sz="1400" dirty="0" err="1"/>
              <a:t>Framer</a:t>
            </a:r>
            <a:r>
              <a:rPr lang="ru-RU" sz="1400" dirty="0"/>
              <a:t> — инструмент для прототипирования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400" dirty="0" err="1"/>
              <a:t>Indigo</a:t>
            </a:r>
            <a:r>
              <a:rPr lang="ru-RU" sz="1400" dirty="0"/>
              <a:t> </a:t>
            </a:r>
            <a:r>
              <a:rPr lang="ru-RU" sz="1400" dirty="0" err="1"/>
              <a:t>Studio</a:t>
            </a:r>
            <a:r>
              <a:rPr lang="ru-RU" sz="1400" dirty="0"/>
              <a:t> — инструмент для создания интерактивных прототипов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400" dirty="0" err="1"/>
              <a:t>Mockingbird</a:t>
            </a:r>
            <a:r>
              <a:rPr lang="ru-RU" sz="1400" dirty="0"/>
              <a:t> — быстрое создание </a:t>
            </a:r>
            <a:r>
              <a:rPr lang="ru-RU" sz="1400" dirty="0" err="1"/>
              <a:t>wireframes</a:t>
            </a:r>
            <a:endParaRPr lang="ru-RU" sz="1400" dirty="0"/>
          </a:p>
          <a:p>
            <a:pPr>
              <a:buFont typeface="Courier New" panose="02070309020205020404" pitchFamily="49" charset="0"/>
              <a:buChar char="o"/>
            </a:pPr>
            <a:r>
              <a:rPr lang="ru-RU" sz="1400" dirty="0" err="1"/>
              <a:t>Simulify</a:t>
            </a:r>
            <a:r>
              <a:rPr lang="ru-RU" sz="1400" dirty="0"/>
              <a:t> — позволяет создавать интерактивный фреймы, </a:t>
            </a:r>
            <a:r>
              <a:rPr lang="ru-RU" sz="1400" dirty="0" err="1"/>
              <a:t>мокапы</a:t>
            </a:r>
            <a:r>
              <a:rPr lang="ru-RU" sz="1400" dirty="0"/>
              <a:t> и прототипы, которыми можно делиться с другими пользователями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400" dirty="0" err="1"/>
              <a:t>Solidify</a:t>
            </a:r>
            <a:r>
              <a:rPr lang="ru-RU" sz="1400" dirty="0"/>
              <a:t> — для создания </a:t>
            </a:r>
            <a:r>
              <a:rPr lang="ru-RU" sz="1400" dirty="0" err="1"/>
              <a:t>кликабельных</a:t>
            </a:r>
            <a:r>
              <a:rPr lang="ru-RU" sz="1400" dirty="0"/>
              <a:t> прототипов мобильных приложений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400" dirty="0" err="1"/>
              <a:t>Lovely</a:t>
            </a:r>
            <a:r>
              <a:rPr lang="ru-RU" sz="1400" dirty="0"/>
              <a:t> </a:t>
            </a:r>
            <a:r>
              <a:rPr lang="ru-RU" sz="1400" dirty="0" err="1"/>
              <a:t>Charts</a:t>
            </a:r>
            <a:r>
              <a:rPr lang="ru-RU" sz="1400" dirty="0"/>
              <a:t> — построение диаграмм в настольной и мобильной версии для разработки собственных приложений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400" dirty="0" err="1"/>
              <a:t>ForeUI</a:t>
            </a:r>
            <a:r>
              <a:rPr lang="ru-RU" sz="1400" dirty="0"/>
              <a:t> — быстрый инструмент для прототипирования пользовательских интерфейсов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400" dirty="0" err="1"/>
              <a:t>Creately</a:t>
            </a:r>
            <a:r>
              <a:rPr lang="ru-RU" sz="1400" dirty="0"/>
              <a:t> — позволяет создавать совместные диаграммы в режиме реального времени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400" dirty="0" err="1"/>
              <a:t>JumpChart</a:t>
            </a:r>
            <a:r>
              <a:rPr lang="ru-RU" sz="1400" dirty="0"/>
              <a:t> — инструмент для структуризации и планирования контента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400" dirty="0" err="1"/>
              <a:t>Lumzy</a:t>
            </a:r>
            <a:r>
              <a:rPr lang="ru-RU" sz="1400" dirty="0"/>
              <a:t> — создание </a:t>
            </a:r>
            <a:r>
              <a:rPr lang="ru-RU" sz="1400" dirty="0" err="1"/>
              <a:t>мокапов</a:t>
            </a:r>
            <a:r>
              <a:rPr lang="ru-RU" sz="1400" dirty="0"/>
              <a:t> и прототипов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400" dirty="0"/>
              <a:t>Concept.ly — конвертирование фреймов и прототипов дизайна в интерактивные приложения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400" dirty="0" err="1"/>
              <a:t>Frame</a:t>
            </a:r>
            <a:r>
              <a:rPr lang="ru-RU" sz="1400" dirty="0"/>
              <a:t> </a:t>
            </a:r>
            <a:r>
              <a:rPr lang="ru-RU" sz="1400" dirty="0" err="1"/>
              <a:t>Box</a:t>
            </a:r>
            <a:r>
              <a:rPr lang="ru-RU" sz="1400" dirty="0"/>
              <a:t> — инструмент для быстрого </a:t>
            </a:r>
            <a:r>
              <a:rPr lang="ru-RU" sz="1400" dirty="0" err="1"/>
              <a:t>фрейминга</a:t>
            </a:r>
            <a:endParaRPr lang="ru-RU" sz="1400" dirty="0"/>
          </a:p>
          <a:p>
            <a:pPr>
              <a:buFont typeface="Courier New" panose="02070309020205020404" pitchFamily="49" charset="0"/>
              <a:buChar char="o"/>
            </a:pPr>
            <a:r>
              <a:rPr lang="ru-RU" sz="1400" dirty="0" err="1"/>
              <a:t>Realizer</a:t>
            </a:r>
            <a:r>
              <a:rPr lang="ru-RU" sz="1400" dirty="0"/>
              <a:t> — интерактивное </a:t>
            </a:r>
            <a:r>
              <a:rPr lang="ru-RU" sz="1400" dirty="0" err="1"/>
              <a:t>прототипирование</a:t>
            </a:r>
            <a:r>
              <a:rPr lang="ru-RU" sz="1400" dirty="0"/>
              <a:t> для подготовки презентации приложений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400" dirty="0" err="1"/>
              <a:t>Cacoo</a:t>
            </a:r>
            <a:r>
              <a:rPr lang="ru-RU" sz="1400" dirty="0"/>
              <a:t> — диаграммы с совместным редактированием в режиме реального времени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400" dirty="0" err="1"/>
              <a:t>Mockup</a:t>
            </a:r>
            <a:r>
              <a:rPr lang="ru-RU" sz="1400" dirty="0"/>
              <a:t> </a:t>
            </a:r>
            <a:r>
              <a:rPr lang="ru-RU" sz="1400" dirty="0" err="1"/>
              <a:t>Builder</a:t>
            </a:r>
            <a:r>
              <a:rPr lang="ru-RU" sz="1400" dirty="0"/>
              <a:t> — быстрое </a:t>
            </a:r>
            <a:r>
              <a:rPr lang="ru-RU" sz="1400" dirty="0" err="1"/>
              <a:t>прототипирование</a:t>
            </a:r>
            <a:r>
              <a:rPr lang="ru-RU" sz="1400" dirty="0"/>
              <a:t> и создание </a:t>
            </a:r>
            <a:r>
              <a:rPr lang="ru-RU" sz="1400" dirty="0" err="1"/>
              <a:t>мокапов</a:t>
            </a:r>
            <a:endParaRPr lang="ru-RU" sz="1400" dirty="0"/>
          </a:p>
          <a:p>
            <a:pPr>
              <a:buFont typeface="Courier New" panose="02070309020205020404" pitchFamily="49" charset="0"/>
              <a:buChar char="o"/>
            </a:pPr>
            <a:r>
              <a:rPr lang="ru-RU" sz="1400" dirty="0"/>
              <a:t>Appery.io — инструмент кросс-платформенной быстрой разработки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400" dirty="0" err="1"/>
              <a:t>Mockup</a:t>
            </a:r>
            <a:r>
              <a:rPr lang="ru-RU" sz="1400" dirty="0"/>
              <a:t> </a:t>
            </a:r>
            <a:r>
              <a:rPr lang="ru-RU" sz="1400" dirty="0" err="1"/>
              <a:t>Designer</a:t>
            </a:r>
            <a:r>
              <a:rPr lang="ru-RU" sz="1400" dirty="0"/>
              <a:t> — базовый инструмент для </a:t>
            </a:r>
            <a:r>
              <a:rPr lang="ru-RU" sz="1400" dirty="0" err="1"/>
              <a:t>фрейминга</a:t>
            </a:r>
            <a:r>
              <a:rPr lang="ru-RU" sz="1400" dirty="0"/>
              <a:t> с хостингом на </a:t>
            </a:r>
            <a:r>
              <a:rPr lang="ru-RU" sz="1400" dirty="0" err="1"/>
              <a:t>GitHub</a:t>
            </a:r>
            <a:endParaRPr lang="ru-RU" sz="1400" dirty="0"/>
          </a:p>
          <a:p>
            <a:pPr>
              <a:buFont typeface="Courier New" panose="02070309020205020404" pitchFamily="49" charset="0"/>
              <a:buChar char="o"/>
            </a:pPr>
            <a:r>
              <a:rPr lang="ru-RU" sz="1400" dirty="0" err="1"/>
              <a:t>Mockabilly</a:t>
            </a:r>
            <a:r>
              <a:rPr lang="ru-RU" sz="1400" dirty="0"/>
              <a:t> — </a:t>
            </a:r>
            <a:r>
              <a:rPr lang="ru-RU" sz="1400" dirty="0" err="1"/>
              <a:t>мокапы</a:t>
            </a:r>
            <a:r>
              <a:rPr lang="ru-RU" sz="1400" dirty="0"/>
              <a:t> </a:t>
            </a:r>
            <a:r>
              <a:rPr lang="ru-RU" sz="1400" dirty="0" err="1"/>
              <a:t>iPhone</a:t>
            </a:r>
            <a:r>
              <a:rPr lang="ru-RU" sz="1400" dirty="0"/>
              <a:t> с симуляцией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C4EB89-B328-472D-A6A3-C943D735C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48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oxapp.com/ckfinder/userfiles/images/razrabotki_prilozhenij_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1"/>
          <a:stretch/>
        </p:blipFill>
        <p:spPr bwMode="auto">
          <a:xfrm>
            <a:off x="-1" y="0"/>
            <a:ext cx="915562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7352" y="6165304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Рисуем скетчи от руки. Скетч – это набросок будущего приложения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583AF1D-EF9A-4C34-9332-BB0069090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84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7352" y="6165304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Создаем прототипы в программе </a:t>
            </a:r>
            <a:r>
              <a:rPr lang="en-US" sz="2000" b="1" dirty="0">
                <a:solidFill>
                  <a:srgbClr val="7030A0"/>
                </a:solidFill>
              </a:rPr>
              <a:t>Sketch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540"/>
            <a:ext cx="9144000" cy="5478920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7955460-34FF-4400-B1A4-58DD31CD2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13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2184" y="6165304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Создаем дизайн всех экранов и состояний будущего приложения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AD5B8B4-D559-486D-B37E-B78F63F00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B49BE5-732E-49D1-B7FA-79399207FB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22" y="197113"/>
            <a:ext cx="7280043" cy="600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92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5.</a:t>
            </a:r>
            <a:r>
              <a:rPr lang="ru-RU" sz="3200" dirty="0">
                <a:solidFill>
                  <a:srgbClr val="7030A0"/>
                </a:solidFill>
              </a:rPr>
              <a:t> Написание кода и внедрение технологий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С готовым дизайном приложения можно перейти к его разработке: на основе языков программирования, фреймворков и различных технологий предстоит создать мобильное приложение в соответствии с ТЗ и утвержденным прототипом.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933056"/>
            <a:ext cx="1257300" cy="1743075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22ECEC6-A223-441D-9B4F-AC9AC6C42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15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7030A0"/>
                </a:solidFill>
              </a:rPr>
              <a:t>Среда разработки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Создавать приложения для </a:t>
            </a:r>
            <a:r>
              <a:rPr lang="en-US" sz="2800" dirty="0"/>
              <a:t>iOS </a:t>
            </a:r>
            <a:r>
              <a:rPr lang="ru-RU" sz="2800" dirty="0"/>
              <a:t>можно в  интегрированной среде разработки </a:t>
            </a:r>
            <a:r>
              <a:rPr lang="en-US" sz="2800" dirty="0" err="1"/>
              <a:t>Xcode</a:t>
            </a:r>
            <a:r>
              <a:rPr lang="ru-RU" sz="2800" dirty="0"/>
              <a:t>, которая к тому же является совершенно бесплатной.</a:t>
            </a:r>
            <a:r>
              <a:rPr lang="en-US" sz="2800" dirty="0"/>
              <a:t> 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748" y="3863181"/>
            <a:ext cx="4536504" cy="2585807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AE42658-4595-4EA7-9091-8AC1CA1AB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49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7030A0"/>
                </a:solidFill>
              </a:rPr>
              <a:t>6</a:t>
            </a:r>
            <a:r>
              <a:rPr lang="ru-RU" sz="4000" dirty="0">
                <a:solidFill>
                  <a:srgbClr val="7030A0"/>
                </a:solidFill>
              </a:rPr>
              <a:t>. Тестирование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На различных этапах разработки приложения обязательным является внутреннее тестирование приложения как на симуляторах, так и на реальных устройствах. Цель тестирования — убедиться, что взаимодействие приложения с аппаратной и программной платформой смартфонов и планшетов будет именно таким, как предполагалось на этапе прототипирования.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797152"/>
            <a:ext cx="1724025" cy="1419225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30B61CB-06DB-4FAE-9662-D44F06B03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10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7030A0"/>
                </a:solidFill>
              </a:rPr>
              <a:t>7. Добавление приложения в магазин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/>
              <a:t>Финальный этап работы компании — добавление приложения на ревью в магазин приложений </a:t>
            </a:r>
            <a:r>
              <a:rPr lang="ru-RU" sz="2200" dirty="0" err="1"/>
              <a:t>App</a:t>
            </a:r>
            <a:r>
              <a:rPr lang="ru-RU" sz="2200" dirty="0"/>
              <a:t> </a:t>
            </a:r>
            <a:r>
              <a:rPr lang="ru-RU" sz="2200" dirty="0" err="1"/>
              <a:t>Store</a:t>
            </a:r>
            <a:r>
              <a:rPr lang="ru-RU" sz="2200" dirty="0"/>
              <a:t>. Команда проверки приложений </a:t>
            </a:r>
            <a:r>
              <a:rPr lang="en-US" sz="2200" dirty="0"/>
              <a:t>Apple </a:t>
            </a:r>
            <a:r>
              <a:rPr lang="ru-RU" sz="2200" dirty="0"/>
              <a:t>проверит приложение и если все правила соблюдены, то на наш </a:t>
            </a:r>
            <a:r>
              <a:rPr lang="en-US" sz="2200" dirty="0"/>
              <a:t>e-mail </a:t>
            </a:r>
            <a:r>
              <a:rPr lang="ru-RU" sz="2200" dirty="0"/>
              <a:t>«прилетит» желанное «</a:t>
            </a:r>
            <a:r>
              <a:rPr lang="en-US" sz="2200" dirty="0"/>
              <a:t>The following app has been approved and the app status has changed to Ready For Sale</a:t>
            </a:r>
            <a:r>
              <a:rPr lang="ru-RU" sz="2200" dirty="0"/>
              <a:t>», что означает что наше приложение появится в магазине в течении 24 часов и мы начнем зарабатывать деньги.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036" y="4221088"/>
            <a:ext cx="3923928" cy="2278410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186CF21-F0CE-465A-95F7-C2CBD9272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80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7030A0"/>
                </a:solidFill>
              </a:rPr>
              <a:t>Возможные риски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dirty="0">
                <a:latin typeface="Myriad Pro" pitchFamily="34" charset="0"/>
              </a:rPr>
              <a:t>Бизнес по разработке мобильных приложений представляет собой очень рискованное занятие. Абсолютно все подводные камни данного начинания учесть невозможно, и довольно часто принцип «пан или пропал» сопровождает создание какого-либо приложения до конца его разработки. Ниже приведен перечень наиболее очевидных факторов риска, которые могут негативно сказаться на развитии этого бизнеса: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latin typeface="Myriad Pro" pitchFamily="34" charset="0"/>
              </a:rPr>
              <a:t>Утечка информации об особенностях проектов и, как следствие, возможное «заимствование» их концепции другими разработчиками.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latin typeface="Myriad Pro" pitchFamily="34" charset="0"/>
              </a:rPr>
              <a:t>Необходимость привлечения дополнительного финансирования при запуске дорогостоящих или длительных по времени разработки проектов.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latin typeface="Myriad Pro" pitchFamily="34" charset="0"/>
              </a:rPr>
              <a:t>Увеличение сроков разработки отдельных приложений, сопряженное с дополнительными расходами.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latin typeface="Myriad Pro" pitchFamily="34" charset="0"/>
              </a:rPr>
              <a:t>Недостаточный уровень квалификации сотрудников, их некомпетентность в узкоспециализированных аспектах работы над созданием мобильных приложений.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C851370-87BE-4E8B-81F2-258249162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98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E954E0-9C96-4273-8117-CE03BAF0F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Содержание презентации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3755C9-9042-4D72-B0D3-6043FFBFF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800" dirty="0"/>
              <a:t>Бизнес-анализ целевого рынка</a:t>
            </a:r>
          </a:p>
          <a:p>
            <a:pPr marL="514350" indent="-514350">
              <a:buAutoNum type="arabicPeriod"/>
            </a:pPr>
            <a:r>
              <a:rPr lang="ru-RU" sz="2800" dirty="0"/>
              <a:t>Маркетинговый план</a:t>
            </a:r>
          </a:p>
          <a:p>
            <a:pPr marL="514350" indent="-514350">
              <a:buAutoNum type="arabicPeriod"/>
            </a:pPr>
            <a:r>
              <a:rPr lang="ru-RU" sz="2800" dirty="0"/>
              <a:t>Выработка решения</a:t>
            </a:r>
          </a:p>
          <a:p>
            <a:pPr marL="514350" indent="-514350">
              <a:buAutoNum type="arabicPeriod"/>
            </a:pPr>
            <a:r>
              <a:rPr lang="ru-RU" sz="2800" dirty="0"/>
              <a:t>Прототипирование</a:t>
            </a:r>
          </a:p>
          <a:p>
            <a:pPr marL="514350" indent="-514350">
              <a:buAutoNum type="arabicPeriod"/>
            </a:pPr>
            <a:r>
              <a:rPr lang="ru-RU" sz="2800" dirty="0"/>
              <a:t>Написание кода и внедрение технологий</a:t>
            </a:r>
          </a:p>
          <a:p>
            <a:pPr marL="514350" indent="-514350">
              <a:buAutoNum type="arabicPeriod"/>
            </a:pPr>
            <a:r>
              <a:rPr lang="ru-RU" sz="2800" dirty="0"/>
              <a:t>Тестирование</a:t>
            </a:r>
          </a:p>
          <a:p>
            <a:pPr marL="514350" indent="-514350">
              <a:buAutoNum type="arabicPeriod"/>
            </a:pPr>
            <a:r>
              <a:rPr lang="ru-RU" sz="2800" dirty="0"/>
              <a:t>Добавление приложения в магазин</a:t>
            </a:r>
          </a:p>
          <a:p>
            <a:pPr marL="514350" indent="-514350">
              <a:buAutoNum type="arabicPeriod"/>
            </a:pPr>
            <a:r>
              <a:rPr lang="ru-RU" sz="2800" dirty="0"/>
              <a:t>Заключение</a:t>
            </a:r>
          </a:p>
          <a:p>
            <a:pPr marL="514350" indent="-514350">
              <a:buAutoNum type="arabicPeriod"/>
            </a:pPr>
            <a:endParaRPr lang="ru-RU" dirty="0">
              <a:solidFill>
                <a:srgbClr val="7030A0"/>
              </a:solidFill>
            </a:endParaRPr>
          </a:p>
          <a:p>
            <a:pPr marL="514350" indent="-514350">
              <a:buAutoNum type="arabicPeriod"/>
            </a:pPr>
            <a:endParaRPr lang="ru-RU" dirty="0">
              <a:solidFill>
                <a:srgbClr val="7030A0"/>
              </a:solidFill>
            </a:endParaRPr>
          </a:p>
          <a:p>
            <a:pPr marL="514350" indent="-514350">
              <a:buAutoNum type="arabicPeriod"/>
            </a:pPr>
            <a:endParaRPr lang="ru-RU" dirty="0">
              <a:solidFill>
                <a:srgbClr val="7030A0"/>
              </a:solidFill>
            </a:endParaRPr>
          </a:p>
          <a:p>
            <a:pPr marL="514350" indent="-514350">
              <a:buAutoNum type="arabicPeriod"/>
            </a:pPr>
            <a:endParaRPr lang="ru-RU" dirty="0">
              <a:solidFill>
                <a:srgbClr val="7030A0"/>
              </a:solidFill>
            </a:endParaRPr>
          </a:p>
          <a:p>
            <a:pPr marL="514350" indent="-514350">
              <a:buAutoNum type="arabicPeriod"/>
            </a:pPr>
            <a:endParaRPr lang="ru-RU" dirty="0">
              <a:solidFill>
                <a:srgbClr val="7030A0"/>
              </a:solidFill>
            </a:endParaRPr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4F64A9-0176-4D85-84AF-46C3AA91B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7030A0"/>
                </a:solidFill>
              </a:rPr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Myriad Pro" pitchFamily="34" charset="0"/>
              </a:rPr>
              <a:t>В заключение стоит отметить, что разработчики, которые «горят» своим делом и создают действительно качественные программные продукты для мобильных платформ, никогда не остаются «в минусе». Мировая практика это прекрасно доказывает.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26AD8F1-4DFC-4C30-903A-A381CA646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73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7030A0"/>
                </a:solidFill>
              </a:rPr>
              <a:t>1. Бизнес-анализ целевого рынка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На этом этапе стоит определиться, как будем использовать приложение, какова итоговая цель разработки мобильного инструмента коммуникации с аудиторией. Вот перечень ориентировочных вопросов, на которые стоит найти ответы, прежде чем формулировать техническое задание (ТЗ) и начинать разработку приложения:</a:t>
            </a:r>
          </a:p>
          <a:p>
            <a:pPr marL="0" indent="0">
              <a:buNone/>
            </a:pPr>
            <a:endParaRPr lang="ru-RU" dirty="0"/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/>
              <a:t>Каких целей вы планируете достичь посредством создания и релиза собственного мобильного приложения?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/>
              <a:t>Кто ваша целевая аудитория и за счет кого она может пополниться?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/>
              <a:t>Планируются ли продажи / конверсия переходов в продажу товаров и услуг в рамках приложения?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/>
              <a:t>Насколько высока конкуренция в сфере, в которой вы планируете работать со своим приложением?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/>
              <a:t>Какими приложениями пользуется ваша аудитория и аудитория ваших конкурентов, пересекаются ли они между собой? Готовы ли они пользоваться вашим приложением вместо приложений-аналогов?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/>
              <a:t>Каков бюджет на разработку и продвижение полученного приложения?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5F6A615-EAD3-4F8C-A09C-218278F42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72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2448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Myriad Pro" pitchFamily="34" charset="0"/>
              </a:rPr>
              <a:t>Например мы планируем создать мобильное приложение для людей занимающихся спортом, которое будет показывать информацию о пройденном маршруте, скорости, калориях и т.д.</a:t>
            </a:r>
          </a:p>
          <a:p>
            <a:pPr marL="0" indent="0">
              <a:buNone/>
            </a:pPr>
            <a:r>
              <a:rPr lang="ru-RU" sz="2000" dirty="0">
                <a:latin typeface="Myriad Pro" pitchFamily="34" charset="0"/>
              </a:rPr>
              <a:t>Нашей целевой аудиторией будут молодые люди от 18 до 35 лет.</a:t>
            </a:r>
          </a:p>
          <a:p>
            <a:pPr marL="0" indent="0">
              <a:buNone/>
            </a:pPr>
            <a:r>
              <a:rPr lang="ru-RU" sz="2000" dirty="0">
                <a:latin typeface="Myriad Pro" pitchFamily="34" charset="0"/>
              </a:rPr>
              <a:t>Конкурентов в этой сфере достаточно много, но их версии программ ограничены  функционалом: например нет подсчета калорий или показа средней скорости езды или бега.</a:t>
            </a:r>
          </a:p>
          <a:p>
            <a:pPr marL="0" indent="0">
              <a:buNone/>
            </a:pPr>
            <a:endParaRPr lang="ru-RU" sz="2000" dirty="0">
              <a:latin typeface="Myriad Pro" pitchFamily="34" charset="0"/>
            </a:endParaRPr>
          </a:p>
          <a:p>
            <a:pPr marL="0" indent="0">
              <a:buNone/>
            </a:pPr>
            <a:endParaRPr lang="ru-RU" sz="2000" dirty="0">
              <a:latin typeface="Myriad Pro" pitchFamily="34" charset="0"/>
            </a:endParaRPr>
          </a:p>
          <a:p>
            <a:pPr marL="0" indent="0">
              <a:buNone/>
            </a:pPr>
            <a:endParaRPr lang="ru-RU" sz="2000" dirty="0">
              <a:latin typeface="Myriad Pro" pitchFamily="34" charset="0"/>
            </a:endParaRPr>
          </a:p>
        </p:txBody>
      </p:sp>
      <p:pic>
        <p:nvPicPr>
          <p:cNvPr id="1026" name="Picture 2" descr="http://www.webpont.hu/wp-content/uploads/2017/11/psp-videos/7099-youtube_XFvmo7pDn4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50483"/>
            <a:ext cx="4992554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13FF316-AA6B-4560-BEC6-A18CD1940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22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92696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yriad Pro" pitchFamily="34" charset="0"/>
              </a:rPr>
              <a:t>Из графика видно, что за четвертый квартал 2017 года в </a:t>
            </a:r>
            <a:r>
              <a:rPr lang="ru-RU" dirty="0" err="1">
                <a:latin typeface="Myriad Pro" pitchFamily="34" charset="0"/>
              </a:rPr>
              <a:t>App</a:t>
            </a:r>
            <a:r>
              <a:rPr lang="ru-RU" dirty="0">
                <a:latin typeface="Myriad Pro" pitchFamily="34" charset="0"/>
              </a:rPr>
              <a:t> </a:t>
            </a:r>
            <a:r>
              <a:rPr lang="ru-RU" dirty="0" err="1">
                <a:latin typeface="Myriad Pro" pitchFamily="34" charset="0"/>
              </a:rPr>
              <a:t>Store</a:t>
            </a:r>
            <a:r>
              <a:rPr lang="ru-RU" dirty="0">
                <a:latin typeface="Myriad Pro" pitchFamily="34" charset="0"/>
              </a:rPr>
              <a:t> пользователи потратили около 11,5 миллиардов долларов, а продажи в Google Play оказались на уровне 6 миллиардов долларов, что почти в два раза меньше. Поэтому</a:t>
            </a:r>
            <a:r>
              <a:rPr lang="en-US" dirty="0">
                <a:latin typeface="Myriad Pro" pitchFamily="34" charset="0"/>
              </a:rPr>
              <a:t>,</a:t>
            </a:r>
            <a:r>
              <a:rPr lang="ru-RU" dirty="0">
                <a:latin typeface="Myriad Pro" pitchFamily="34" charset="0"/>
              </a:rPr>
              <a:t> приложение будем создавать для мобильной операционной системы </a:t>
            </a:r>
            <a:r>
              <a:rPr lang="ru-RU" dirty="0" err="1">
                <a:latin typeface="Myriad Pro" pitchFamily="34" charset="0"/>
              </a:rPr>
              <a:t>iOS</a:t>
            </a:r>
            <a:r>
              <a:rPr lang="ru-RU" dirty="0">
                <a:latin typeface="Myriad Pro" pitchFamily="34" charset="0"/>
              </a:rPr>
              <a:t>.</a:t>
            </a:r>
          </a:p>
          <a:p>
            <a:endParaRPr lang="ru-RU" dirty="0">
              <a:latin typeface="Myriad Pro" pitchFamily="34" charset="0"/>
            </a:endParaRPr>
          </a:p>
        </p:txBody>
      </p:sp>
      <p:pic>
        <p:nvPicPr>
          <p:cNvPr id="3" name="Picture 2" descr="https://cdn.shazoo.ru/237216_Ha1MFmCYjH_insights_q4_2017_consumer_spe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92896"/>
            <a:ext cx="4608512" cy="333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74E8D0-2526-46CC-8C2F-1641D586D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12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solidFill>
                  <a:srgbClr val="7030A0"/>
                </a:solidFill>
              </a:rPr>
              <a:t>2. Маркетинговый план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Что касается маркетинга и продвижения мобильных приложений для смартфона и планшета, то тут все предельно просто – рекламу можно заказать в </a:t>
            </a:r>
            <a:r>
              <a:rPr lang="ru-RU" dirty="0" err="1"/>
              <a:t>AppStore</a:t>
            </a:r>
            <a:r>
              <a:rPr lang="ru-RU" dirty="0"/>
              <a:t> и </a:t>
            </a:r>
            <a:r>
              <a:rPr lang="ru-RU" dirty="0" err="1"/>
              <a:t>GooglePlay</a:t>
            </a:r>
            <a:r>
              <a:rPr lang="ru-RU" dirty="0"/>
              <a:t> по весьма приемлемой стоимости. </a:t>
            </a:r>
          </a:p>
          <a:p>
            <a:pPr marL="0" indent="0">
              <a:buNone/>
            </a:pPr>
            <a:r>
              <a:rPr lang="ru-RU" dirty="0"/>
              <a:t>Стоимость одного скачивания среднестатистического мобильного приложения составляет 1,5 доллара, или примерно 90 рублей. </a:t>
            </a:r>
          </a:p>
          <a:p>
            <a:pPr marL="0" indent="0">
              <a:buNone/>
            </a:pPr>
            <a:r>
              <a:rPr lang="ru-RU" dirty="0"/>
              <a:t>Хорошее приложение быстро завоевывает популярность у пользователей, и вполне можно надеяться, что за месяц наше приложение скачают 3 000 раз и даже более. Соответственно, при таких темпах месячная выручка нашей компании может составить до 300 000 рублей, а годовой «грязный» доход – до 4 миллионов рублей.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CDB841-6CB6-4C96-A5AB-5C086579E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10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rgbClr val="7030A0"/>
                </a:solidFill>
              </a:rPr>
              <a:t>Планируем бюджет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36230"/>
              </p:ext>
            </p:extLst>
          </p:nvPr>
        </p:nvGraphicFramePr>
        <p:xfrm>
          <a:off x="1576386" y="1129523"/>
          <a:ext cx="5991225" cy="617220"/>
        </p:xfrm>
        <a:graphic>
          <a:graphicData uri="http://schemas.openxmlformats.org/drawingml/2006/table">
            <a:tbl>
              <a:tblPr/>
              <a:tblGrid>
                <a:gridCol w="4150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0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99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dirty="0">
                          <a:solidFill>
                            <a:srgbClr val="3D3D3D"/>
                          </a:solidFill>
                          <a:effectLst/>
                          <a:latin typeface="Myriad Pro" pitchFamily="34" charset="0"/>
                          <a:cs typeface="Times New Roman" panose="02020603050405020304" pitchFamily="18" charset="0"/>
                        </a:rPr>
                        <a:t>Статья расходов</a:t>
                      </a:r>
                    </a:p>
                  </a:txBody>
                  <a:tcPr marL="47625" marR="47625" marT="95250" marB="95250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dirty="0">
                          <a:solidFill>
                            <a:srgbClr val="3D3D3D"/>
                          </a:solidFill>
                          <a:effectLst/>
                          <a:latin typeface="Myriad Pro" pitchFamily="34" charset="0"/>
                          <a:cs typeface="Times New Roman" panose="02020603050405020304" pitchFamily="18" charset="0"/>
                        </a:rPr>
                        <a:t>Сумма затрат в год, руб.</a:t>
                      </a:r>
                    </a:p>
                  </a:txBody>
                  <a:tcPr marL="47625" marR="47625" marT="95250" marB="95250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712241"/>
              </p:ext>
            </p:extLst>
          </p:nvPr>
        </p:nvGraphicFramePr>
        <p:xfrm>
          <a:off x="1576387" y="1700809"/>
          <a:ext cx="5991225" cy="617220"/>
        </p:xfrm>
        <a:graphic>
          <a:graphicData uri="http://schemas.openxmlformats.org/drawingml/2006/table">
            <a:tbl>
              <a:tblPr/>
              <a:tblGrid>
                <a:gridCol w="4150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0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6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dirty="0">
                          <a:effectLst/>
                          <a:latin typeface="Myriad Pro" pitchFamily="34" charset="0"/>
                        </a:rPr>
                        <a:t>Расходы на регистрацию бизнеса и оформление необходимой документации</a:t>
                      </a:r>
                    </a:p>
                  </a:txBody>
                  <a:tcPr marL="47625" marR="47625" marT="95250" marB="95250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dirty="0">
                          <a:effectLst/>
                          <a:latin typeface="Myriad Pro" pitchFamily="34" charset="0"/>
                        </a:rPr>
                        <a:t>16 000</a:t>
                      </a:r>
                    </a:p>
                  </a:txBody>
                  <a:tcPr marL="47625" marR="47625" marT="95250" marB="95250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667560"/>
              </p:ext>
            </p:extLst>
          </p:nvPr>
        </p:nvGraphicFramePr>
        <p:xfrm>
          <a:off x="1576387" y="2348880"/>
          <a:ext cx="5991225" cy="403860"/>
        </p:xfrm>
        <a:graphic>
          <a:graphicData uri="http://schemas.openxmlformats.org/drawingml/2006/table">
            <a:tbl>
              <a:tblPr/>
              <a:tblGrid>
                <a:gridCol w="4150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0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dirty="0">
                          <a:effectLst/>
                          <a:latin typeface="Myriad Pro" pitchFamily="34" charset="0"/>
                        </a:rPr>
                        <a:t>Аренда офисного помещения (оплата</a:t>
                      </a:r>
                      <a:r>
                        <a:rPr lang="ru-RU" sz="1400" b="0" baseline="0" dirty="0">
                          <a:effectLst/>
                          <a:latin typeface="Myriad Pro" pitchFamily="34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Myriad Pro" pitchFamily="34" charset="0"/>
                        </a:rPr>
                        <a:t>за год)</a:t>
                      </a:r>
                    </a:p>
                  </a:txBody>
                  <a:tcPr marL="47625" marR="47625" marT="95250" marB="95250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dirty="0">
                          <a:effectLst/>
                          <a:latin typeface="Myriad Pro" pitchFamily="34" charset="0"/>
                        </a:rPr>
                        <a:t>120 000</a:t>
                      </a:r>
                    </a:p>
                  </a:txBody>
                  <a:tcPr marL="47625" marR="47625" marT="95250" marB="95250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35563"/>
              </p:ext>
            </p:extLst>
          </p:nvPr>
        </p:nvGraphicFramePr>
        <p:xfrm>
          <a:off x="1576387" y="2708920"/>
          <a:ext cx="5991225" cy="617220"/>
        </p:xfrm>
        <a:graphic>
          <a:graphicData uri="http://schemas.openxmlformats.org/drawingml/2006/table">
            <a:tbl>
              <a:tblPr/>
              <a:tblGrid>
                <a:gridCol w="4150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0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dirty="0">
                          <a:effectLst/>
                          <a:latin typeface="Myriad Pro" pitchFamily="34" charset="0"/>
                        </a:rPr>
                        <a:t>Закупка мебели, компьютеров и некоторой другой офисной техники</a:t>
                      </a:r>
                    </a:p>
                  </a:txBody>
                  <a:tcPr marL="47625" marR="47625" marT="95250" marB="95250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dirty="0">
                          <a:effectLst/>
                          <a:latin typeface="Myriad Pro" pitchFamily="34" charset="0"/>
                        </a:rPr>
                        <a:t>170 000</a:t>
                      </a:r>
                    </a:p>
                  </a:txBody>
                  <a:tcPr marL="47625" marR="47625" marT="95250" marB="95250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490981"/>
              </p:ext>
            </p:extLst>
          </p:nvPr>
        </p:nvGraphicFramePr>
        <p:xfrm>
          <a:off x="1576387" y="3356992"/>
          <a:ext cx="5991225" cy="403860"/>
        </p:xfrm>
        <a:graphic>
          <a:graphicData uri="http://schemas.openxmlformats.org/drawingml/2006/table">
            <a:tbl>
              <a:tblPr/>
              <a:tblGrid>
                <a:gridCol w="4150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0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dirty="0">
                          <a:effectLst/>
                          <a:latin typeface="Myriad Pro" pitchFamily="34" charset="0"/>
                        </a:rPr>
                        <a:t>Приобретение программного обеспечения</a:t>
                      </a:r>
                    </a:p>
                  </a:txBody>
                  <a:tcPr marL="47625" marR="47625" marT="95250" marB="95250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dirty="0">
                          <a:effectLst/>
                          <a:latin typeface="Myriad Pro" pitchFamily="34" charset="0"/>
                        </a:rPr>
                        <a:t>10 000</a:t>
                      </a:r>
                    </a:p>
                  </a:txBody>
                  <a:tcPr marL="47625" marR="47625" marT="95250" marB="95250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213776"/>
              </p:ext>
            </p:extLst>
          </p:nvPr>
        </p:nvGraphicFramePr>
        <p:xfrm>
          <a:off x="1576387" y="3789040"/>
          <a:ext cx="5991225" cy="403860"/>
        </p:xfrm>
        <a:graphic>
          <a:graphicData uri="http://schemas.openxmlformats.org/drawingml/2006/table">
            <a:tbl>
              <a:tblPr/>
              <a:tblGrid>
                <a:gridCol w="4147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3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960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dirty="0">
                          <a:effectLst/>
                          <a:latin typeface="Myriad Pro" pitchFamily="34" charset="0"/>
                        </a:rPr>
                        <a:t>Главный программист</a:t>
                      </a:r>
                    </a:p>
                  </a:txBody>
                  <a:tcPr marL="47625" marR="47625" marT="95250" marB="95250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dirty="0">
                          <a:effectLst/>
                          <a:latin typeface="Myriad Pro" pitchFamily="34" charset="0"/>
                        </a:rPr>
                        <a:t>720 000</a:t>
                      </a:r>
                    </a:p>
                  </a:txBody>
                  <a:tcPr marL="47625" marR="47625" marT="95250" marB="95250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281609"/>
              </p:ext>
            </p:extLst>
          </p:nvPr>
        </p:nvGraphicFramePr>
        <p:xfrm>
          <a:off x="1576387" y="4221088"/>
          <a:ext cx="5991225" cy="403860"/>
        </p:xfrm>
        <a:graphic>
          <a:graphicData uri="http://schemas.openxmlformats.org/drawingml/2006/table">
            <a:tbl>
              <a:tblPr/>
              <a:tblGrid>
                <a:gridCol w="4147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3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dirty="0">
                          <a:effectLst/>
                          <a:latin typeface="Myriad Pro" pitchFamily="34" charset="0"/>
                        </a:rPr>
                        <a:t>Программист</a:t>
                      </a:r>
                    </a:p>
                  </a:txBody>
                  <a:tcPr marL="47625" marR="47625" marT="95250" marB="95250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dirty="0">
                          <a:effectLst/>
                          <a:latin typeface="Myriad Pro" pitchFamily="34" charset="0"/>
                        </a:rPr>
                        <a:t>420</a:t>
                      </a:r>
                      <a:r>
                        <a:rPr lang="ru-RU" sz="1400" b="0" baseline="0" dirty="0">
                          <a:effectLst/>
                          <a:latin typeface="Myriad Pro" pitchFamily="34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Myriad Pro" pitchFamily="34" charset="0"/>
                        </a:rPr>
                        <a:t>000</a:t>
                      </a:r>
                    </a:p>
                  </a:txBody>
                  <a:tcPr marL="47625" marR="47625" marT="95250" marB="95250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707459"/>
              </p:ext>
            </p:extLst>
          </p:nvPr>
        </p:nvGraphicFramePr>
        <p:xfrm>
          <a:off x="1576387" y="4581128"/>
          <a:ext cx="5991225" cy="403860"/>
        </p:xfrm>
        <a:graphic>
          <a:graphicData uri="http://schemas.openxmlformats.org/drawingml/2006/table">
            <a:tbl>
              <a:tblPr/>
              <a:tblGrid>
                <a:gridCol w="4147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3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dirty="0">
                          <a:effectLst/>
                          <a:latin typeface="Myriad Pro" pitchFamily="34" charset="0"/>
                        </a:rPr>
                        <a:t>Дизайнер (сдельная</a:t>
                      </a:r>
                      <a:r>
                        <a:rPr lang="ru-RU" sz="1400" b="0" baseline="0" dirty="0">
                          <a:effectLst/>
                          <a:latin typeface="Myriad Pro" pitchFamily="34" charset="0"/>
                        </a:rPr>
                        <a:t> работа</a:t>
                      </a:r>
                      <a:r>
                        <a:rPr lang="ru-RU" sz="1400" b="0" dirty="0">
                          <a:effectLst/>
                          <a:latin typeface="Myriad Pro" pitchFamily="34" charset="0"/>
                        </a:rPr>
                        <a:t>)</a:t>
                      </a:r>
                    </a:p>
                  </a:txBody>
                  <a:tcPr marL="47625" marR="47625" marT="95250" marB="95250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dirty="0">
                          <a:effectLst/>
                          <a:latin typeface="Myriad Pro" pitchFamily="34" charset="0"/>
                        </a:rPr>
                        <a:t>30 000</a:t>
                      </a:r>
                    </a:p>
                  </a:txBody>
                  <a:tcPr marL="47625" marR="47625" marT="95250" marB="95250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284288"/>
              </p:ext>
            </p:extLst>
          </p:nvPr>
        </p:nvGraphicFramePr>
        <p:xfrm>
          <a:off x="1576387" y="4941168"/>
          <a:ext cx="5991225" cy="403860"/>
        </p:xfrm>
        <a:graphic>
          <a:graphicData uri="http://schemas.openxmlformats.org/drawingml/2006/table">
            <a:tbl>
              <a:tblPr/>
              <a:tblGrid>
                <a:gridCol w="4147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3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dirty="0">
                          <a:effectLst/>
                          <a:latin typeface="Myriad Pro" pitchFamily="34" charset="0"/>
                        </a:rPr>
                        <a:t>Коммунальные расходы</a:t>
                      </a:r>
                    </a:p>
                  </a:txBody>
                  <a:tcPr marL="47625" marR="47625" marT="95250" marB="95250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dirty="0">
                          <a:effectLst/>
                          <a:latin typeface="Myriad Pro" pitchFamily="34" charset="0"/>
                        </a:rPr>
                        <a:t>70 000</a:t>
                      </a:r>
                    </a:p>
                  </a:txBody>
                  <a:tcPr marL="47625" marR="47625" marT="95250" marB="95250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775683"/>
              </p:ext>
            </p:extLst>
          </p:nvPr>
        </p:nvGraphicFramePr>
        <p:xfrm>
          <a:off x="1576387" y="5345028"/>
          <a:ext cx="5991225" cy="403860"/>
        </p:xfrm>
        <a:graphic>
          <a:graphicData uri="http://schemas.openxmlformats.org/drawingml/2006/table">
            <a:tbl>
              <a:tblPr/>
              <a:tblGrid>
                <a:gridCol w="4147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3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dirty="0">
                          <a:effectLst/>
                          <a:latin typeface="Myriad Pro" pitchFamily="34" charset="0"/>
                        </a:rPr>
                        <a:t>Реклама</a:t>
                      </a:r>
                      <a:r>
                        <a:rPr lang="ru-RU" sz="1400" b="0" baseline="0" dirty="0">
                          <a:effectLst/>
                          <a:latin typeface="Myriad Pro" pitchFamily="34" charset="0"/>
                        </a:rPr>
                        <a:t> приложения</a:t>
                      </a:r>
                      <a:endParaRPr lang="ru-RU" sz="1400" b="0" dirty="0">
                        <a:effectLst/>
                        <a:latin typeface="Myriad Pro" pitchFamily="34" charset="0"/>
                      </a:endParaRPr>
                    </a:p>
                  </a:txBody>
                  <a:tcPr marL="47625" marR="47625" marT="95250" marB="95250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dirty="0">
                          <a:effectLst/>
                          <a:latin typeface="Myriad Pro" pitchFamily="34" charset="0"/>
                        </a:rPr>
                        <a:t>30 000</a:t>
                      </a:r>
                    </a:p>
                  </a:txBody>
                  <a:tcPr marL="47625" marR="47625" marT="95250" marB="95250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77E8391-AAA9-4113-A5BA-26E24101A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77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150588"/>
              </p:ext>
            </p:extLst>
          </p:nvPr>
        </p:nvGraphicFramePr>
        <p:xfrm>
          <a:off x="1331640" y="1916832"/>
          <a:ext cx="5991225" cy="617220"/>
        </p:xfrm>
        <a:graphic>
          <a:graphicData uri="http://schemas.openxmlformats.org/drawingml/2006/table">
            <a:tbl>
              <a:tblPr/>
              <a:tblGrid>
                <a:gridCol w="403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8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dirty="0">
                          <a:effectLst/>
                          <a:latin typeface="Myriad Pro" pitchFamily="34" charset="0"/>
                        </a:rPr>
                        <a:t>Планируемый доход от продажи мобильных приложений</a:t>
                      </a:r>
                    </a:p>
                  </a:txBody>
                  <a:tcPr marL="47625" marR="47625" marT="95250" marB="95250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dirty="0">
                          <a:effectLst/>
                          <a:latin typeface="Myriad Pro" pitchFamily="34" charset="0"/>
                        </a:rPr>
                        <a:t>3</a:t>
                      </a:r>
                      <a:r>
                        <a:rPr lang="ru-RU" sz="1400" b="0" dirty="0">
                          <a:effectLst/>
                          <a:latin typeface="Myriad Pro" pitchFamily="34" charset="0"/>
                        </a:rPr>
                        <a:t> </a:t>
                      </a:r>
                      <a:r>
                        <a:rPr lang="en-US" sz="1400" b="0" dirty="0">
                          <a:effectLst/>
                          <a:latin typeface="Myriad Pro" pitchFamily="34" charset="0"/>
                        </a:rPr>
                        <a:t>6</a:t>
                      </a:r>
                      <a:r>
                        <a:rPr lang="ru-RU" sz="1400" b="0" dirty="0">
                          <a:effectLst/>
                          <a:latin typeface="Myriad Pro" pitchFamily="34" charset="0"/>
                        </a:rPr>
                        <a:t>00 000</a:t>
                      </a:r>
                    </a:p>
                  </a:txBody>
                  <a:tcPr marL="47625" marR="47625" marT="95250" marB="95250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7030A0"/>
                </a:solidFill>
              </a:rPr>
              <a:t>Доходность компании по разработке приложений для мобильных платформ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896252"/>
              </p:ext>
            </p:extLst>
          </p:nvPr>
        </p:nvGraphicFramePr>
        <p:xfrm>
          <a:off x="1331640" y="1340768"/>
          <a:ext cx="5991225" cy="617220"/>
        </p:xfrm>
        <a:graphic>
          <a:graphicData uri="http://schemas.openxmlformats.org/drawingml/2006/table">
            <a:tbl>
              <a:tblPr/>
              <a:tblGrid>
                <a:gridCol w="403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8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dirty="0">
                          <a:solidFill>
                            <a:srgbClr val="3D3D3D"/>
                          </a:solidFill>
                          <a:effectLst/>
                          <a:latin typeface="Myriad Pro" pitchFamily="34" charset="0"/>
                        </a:rPr>
                        <a:t>Показатели</a:t>
                      </a:r>
                    </a:p>
                  </a:txBody>
                  <a:tcPr marL="47625" marR="47625" marT="95250" marB="95250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dirty="0">
                          <a:solidFill>
                            <a:srgbClr val="3D3D3D"/>
                          </a:solidFill>
                          <a:effectLst/>
                          <a:latin typeface="Myriad Pro" pitchFamily="34" charset="0"/>
                        </a:rPr>
                        <a:t>Сумма за текущий год деятельности, руб.</a:t>
                      </a:r>
                    </a:p>
                  </a:txBody>
                  <a:tcPr marL="47625" marR="47625" marT="95250" marB="95250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977121"/>
              </p:ext>
            </p:extLst>
          </p:nvPr>
        </p:nvGraphicFramePr>
        <p:xfrm>
          <a:off x="1331640" y="2492896"/>
          <a:ext cx="5991225" cy="403860"/>
        </p:xfrm>
        <a:graphic>
          <a:graphicData uri="http://schemas.openxmlformats.org/drawingml/2006/table">
            <a:tbl>
              <a:tblPr/>
              <a:tblGrid>
                <a:gridCol w="403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8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dirty="0">
                          <a:effectLst/>
                          <a:latin typeface="Myriad Pro" pitchFamily="34" charset="0"/>
                        </a:rPr>
                        <a:t>Расходы за год работы компании</a:t>
                      </a:r>
                    </a:p>
                  </a:txBody>
                  <a:tcPr marL="47625" marR="47625" marT="95250" marB="95250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dirty="0">
                          <a:effectLst/>
                          <a:latin typeface="Myriad Pro" pitchFamily="34" charset="0"/>
                        </a:rPr>
                        <a:t>1 586 000</a:t>
                      </a:r>
                    </a:p>
                  </a:txBody>
                  <a:tcPr marL="47625" marR="47625" marT="95250" marB="95250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49798"/>
              </p:ext>
            </p:extLst>
          </p:nvPr>
        </p:nvGraphicFramePr>
        <p:xfrm>
          <a:off x="1331640" y="2852936"/>
          <a:ext cx="5991225" cy="403860"/>
        </p:xfrm>
        <a:graphic>
          <a:graphicData uri="http://schemas.openxmlformats.org/drawingml/2006/table">
            <a:tbl>
              <a:tblPr/>
              <a:tblGrid>
                <a:gridCol w="403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8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dirty="0">
                          <a:effectLst/>
                          <a:latin typeface="Myriad Pro" pitchFamily="34" charset="0"/>
                        </a:rPr>
                        <a:t>Налоговые платежи</a:t>
                      </a:r>
                    </a:p>
                  </a:txBody>
                  <a:tcPr marL="47625" marR="47625" marT="95250" marB="95250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dirty="0">
                          <a:effectLst/>
                          <a:latin typeface="Myriad Pro" pitchFamily="34" charset="0"/>
                        </a:rPr>
                        <a:t>468</a:t>
                      </a:r>
                      <a:r>
                        <a:rPr lang="ru-RU" sz="1400" b="0" dirty="0">
                          <a:effectLst/>
                          <a:latin typeface="Myriad Pro" pitchFamily="34" charset="0"/>
                        </a:rPr>
                        <a:t> 000</a:t>
                      </a:r>
                    </a:p>
                  </a:txBody>
                  <a:tcPr marL="47625" marR="47625" marT="95250" marB="95250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340911"/>
              </p:ext>
            </p:extLst>
          </p:nvPr>
        </p:nvGraphicFramePr>
        <p:xfrm>
          <a:off x="1331640" y="3645024"/>
          <a:ext cx="5991225" cy="403860"/>
        </p:xfrm>
        <a:graphic>
          <a:graphicData uri="http://schemas.openxmlformats.org/drawingml/2006/table">
            <a:tbl>
              <a:tblPr/>
              <a:tblGrid>
                <a:gridCol w="403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8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dirty="0">
                          <a:effectLst/>
                          <a:latin typeface="Myriad Pro" pitchFamily="34" charset="0"/>
                        </a:rPr>
                        <a:t>Чистый доход</a:t>
                      </a:r>
                    </a:p>
                  </a:txBody>
                  <a:tcPr marL="47625" marR="47625" marT="95250" marB="95250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dirty="0">
                          <a:effectLst/>
                          <a:latin typeface="Myriad Pro" pitchFamily="34" charset="0"/>
                        </a:rPr>
                        <a:t>1</a:t>
                      </a:r>
                      <a:r>
                        <a:rPr lang="en-US" sz="1400" b="0" dirty="0">
                          <a:effectLst/>
                          <a:latin typeface="Myriad Pro" pitchFamily="34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Myriad Pro" pitchFamily="34" charset="0"/>
                        </a:rPr>
                        <a:t>288</a:t>
                      </a:r>
                      <a:r>
                        <a:rPr lang="en-US" sz="1400" b="0" dirty="0">
                          <a:effectLst/>
                          <a:latin typeface="Myriad Pro" pitchFamily="34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Myriad Pro" pitchFamily="34" charset="0"/>
                        </a:rPr>
                        <a:t>600</a:t>
                      </a:r>
                    </a:p>
                  </a:txBody>
                  <a:tcPr marL="47625" marR="47625" marT="95250" marB="95250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602764"/>
              </p:ext>
            </p:extLst>
          </p:nvPr>
        </p:nvGraphicFramePr>
        <p:xfrm>
          <a:off x="1331640" y="3212976"/>
          <a:ext cx="5991225" cy="403860"/>
        </p:xfrm>
        <a:graphic>
          <a:graphicData uri="http://schemas.openxmlformats.org/drawingml/2006/table">
            <a:tbl>
              <a:tblPr/>
              <a:tblGrid>
                <a:gridCol w="403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8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dirty="0">
                          <a:effectLst/>
                          <a:latin typeface="Myriad Pro" pitchFamily="34" charset="0"/>
                        </a:rPr>
                        <a:t>Страховые взносы</a:t>
                      </a:r>
                    </a:p>
                  </a:txBody>
                  <a:tcPr marL="47625" marR="47625" marT="95250" marB="95250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dirty="0">
                          <a:effectLst/>
                          <a:latin typeface="Myriad Pro" pitchFamily="34" charset="0"/>
                        </a:rPr>
                        <a:t>257 400</a:t>
                      </a:r>
                    </a:p>
                  </a:txBody>
                  <a:tcPr marL="47625" marR="47625" marT="95250" marB="95250">
                    <a:lnL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8E5A65-26F4-44EB-ACC1-341B94EBF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08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7030A0"/>
                </a:solidFill>
              </a:rPr>
              <a:t>3</a:t>
            </a:r>
            <a:r>
              <a:rPr lang="ru-RU" sz="4000" dirty="0">
                <a:solidFill>
                  <a:srgbClr val="7030A0"/>
                </a:solidFill>
              </a:rPr>
              <a:t>. Выработка решения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Перед началом разработки необходимо составить техническое задание.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После составления ТЗ можно приступать к прототипированию и составлению пользовательских профилей для оценки возможностей итогового продукта.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На основе видения дизайнера, бизнес-оценки и согласования подробностей ТЗ можно запускать процесс разработки.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5379077"/>
            <a:ext cx="2729400" cy="1260486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654FCD0-72F3-4F39-B246-03893725A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29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1176</Words>
  <Application>Microsoft Office PowerPoint</Application>
  <PresentationFormat>Экран (4:3)</PresentationFormat>
  <Paragraphs>138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Courier New</vt:lpstr>
      <vt:lpstr>Myriad Pro</vt:lpstr>
      <vt:lpstr>Times New Roman</vt:lpstr>
      <vt:lpstr>Wingdings</vt:lpstr>
      <vt:lpstr>Тема Office</vt:lpstr>
      <vt:lpstr>Презентация на тему  «Основные этапы разработки мобильных приложений»</vt:lpstr>
      <vt:lpstr>Содержание презентации</vt:lpstr>
      <vt:lpstr>1. Бизнес-анализ целевого рынка</vt:lpstr>
      <vt:lpstr>Презентация PowerPoint</vt:lpstr>
      <vt:lpstr>Презентация PowerPoint</vt:lpstr>
      <vt:lpstr>2. Маркетинговый план</vt:lpstr>
      <vt:lpstr>Презентация PowerPoint</vt:lpstr>
      <vt:lpstr>Презентация PowerPoint</vt:lpstr>
      <vt:lpstr>3. Выработка решения</vt:lpstr>
      <vt:lpstr>4. Прототипирование</vt:lpstr>
      <vt:lpstr>Инструменты и Фреймворки для создания и прототипирования мобильных приложений</vt:lpstr>
      <vt:lpstr>Презентация PowerPoint</vt:lpstr>
      <vt:lpstr>Презентация PowerPoint</vt:lpstr>
      <vt:lpstr>Презентация PowerPoint</vt:lpstr>
      <vt:lpstr>5. Написание кода и внедрение технологий</vt:lpstr>
      <vt:lpstr>Среда разработки</vt:lpstr>
      <vt:lpstr>6. Тестирование</vt:lpstr>
      <vt:lpstr>7. Добавление приложения в магазин</vt:lpstr>
      <vt:lpstr>Возможные риски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DETDOM GURK</cp:lastModifiedBy>
  <cp:revision>156</cp:revision>
  <dcterms:created xsi:type="dcterms:W3CDTF">2018-05-08T11:19:36Z</dcterms:created>
  <dcterms:modified xsi:type="dcterms:W3CDTF">2019-02-28T09:26:47Z</dcterms:modified>
</cp:coreProperties>
</file>