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5" r:id="rId8"/>
    <p:sldId id="262" r:id="rId9"/>
    <p:sldId id="263" r:id="rId10"/>
    <p:sldId id="266" r:id="rId11"/>
    <p:sldId id="264" r:id="rId12"/>
    <p:sldId id="267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773" y="-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17.09.2017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17.09.2017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17.09.2017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17.09.2017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17.09.2017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17.09.2017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17.09.2017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Цели и средства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432048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Примерные темы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620688"/>
            <a:ext cx="9036496" cy="5505475"/>
          </a:xfrm>
        </p:spPr>
        <p:txBody>
          <a:bodyPr>
            <a:normAutofit fontScale="70000" lnSpcReduction="20000"/>
          </a:bodyPr>
          <a:lstStyle/>
          <a:p>
            <a:r>
              <a:rPr lang="ru-RU" dirty="0" smtClean="0"/>
              <a:t>Как Вы понимаете высказывание М.Ганди: «Найди цель, ресурсы найдутся». Как достигнуть цели</a:t>
            </a:r>
            <a:r>
              <a:rPr lang="ru-RU" dirty="0" smtClean="0"/>
              <a:t>?</a:t>
            </a:r>
          </a:p>
          <a:p>
            <a:r>
              <a:rPr lang="ru-RU" dirty="0" smtClean="0"/>
              <a:t> </a:t>
            </a:r>
            <a:r>
              <a:rPr lang="ru-RU" dirty="0" smtClean="0"/>
              <a:t>Согласны ли Вы с утверждением: «Тот шагает быстрей, кто шагает один»? </a:t>
            </a:r>
            <a:endParaRPr lang="ru-RU" dirty="0" smtClean="0"/>
          </a:p>
          <a:p>
            <a:r>
              <a:rPr lang="ru-RU" dirty="0" smtClean="0"/>
              <a:t>Можно </a:t>
            </a:r>
            <a:r>
              <a:rPr lang="ru-RU" dirty="0" smtClean="0"/>
              <a:t>ли судить о человеке по его цели? </a:t>
            </a:r>
            <a:endParaRPr lang="ru-RU" dirty="0" smtClean="0"/>
          </a:p>
          <a:p>
            <a:r>
              <a:rPr lang="ru-RU" dirty="0" smtClean="0"/>
              <a:t>Можно </a:t>
            </a:r>
            <a:r>
              <a:rPr lang="ru-RU" dirty="0" smtClean="0"/>
              <a:t>ли оправдать великие цели, достигнутые нечестным путем? </a:t>
            </a:r>
            <a:endParaRPr lang="ru-RU" dirty="0" smtClean="0"/>
          </a:p>
          <a:p>
            <a:r>
              <a:rPr lang="ru-RU" dirty="0" smtClean="0"/>
              <a:t>Как </a:t>
            </a:r>
            <a:r>
              <a:rPr lang="ru-RU" dirty="0" smtClean="0"/>
              <a:t>общество влияет на формирование целей? </a:t>
            </a:r>
            <a:endParaRPr lang="ru-RU" dirty="0" smtClean="0"/>
          </a:p>
          <a:p>
            <a:r>
              <a:rPr lang="ru-RU" dirty="0" smtClean="0"/>
              <a:t>Согласны </a:t>
            </a:r>
            <a:r>
              <a:rPr lang="ru-RU" dirty="0" smtClean="0"/>
              <a:t>ли Вы с утверждением А. </a:t>
            </a:r>
            <a:r>
              <a:rPr lang="ru-RU" dirty="0" err="1" smtClean="0"/>
              <a:t>Энштейна</a:t>
            </a:r>
            <a:r>
              <a:rPr lang="ru-RU" dirty="0" smtClean="0"/>
              <a:t>: «Никакая цель не высока настолько, чтобы оправдывала недостойные средства для ее достижения»? </a:t>
            </a:r>
            <a:endParaRPr lang="ru-RU" dirty="0" smtClean="0"/>
          </a:p>
          <a:p>
            <a:r>
              <a:rPr lang="ru-RU" dirty="0" smtClean="0"/>
              <a:t>Существуют </a:t>
            </a:r>
            <a:r>
              <a:rPr lang="ru-RU" dirty="0" smtClean="0"/>
              <a:t>ли недостижимые цели</a:t>
            </a:r>
            <a:r>
              <a:rPr lang="ru-RU" dirty="0" smtClean="0"/>
              <a:t>?</a:t>
            </a:r>
          </a:p>
          <a:p>
            <a:r>
              <a:rPr lang="ru-RU" dirty="0" smtClean="0"/>
              <a:t> </a:t>
            </a:r>
            <a:r>
              <a:rPr lang="ru-RU" dirty="0" smtClean="0"/>
              <a:t>Как Вы понимаете слова Дж. Оруэлла: «Я понимаю как; не понимаю зачем»? </a:t>
            </a:r>
            <a:endParaRPr lang="ru-RU" dirty="0" smtClean="0"/>
          </a:p>
          <a:p>
            <a:r>
              <a:rPr lang="ru-RU" dirty="0" smtClean="0"/>
              <a:t>Может </a:t>
            </a:r>
            <a:r>
              <a:rPr lang="ru-RU" dirty="0" smtClean="0"/>
              <a:t>ли благая цель служить прикрытием низменных планов? </a:t>
            </a:r>
            <a:endParaRPr lang="ru-RU" dirty="0" smtClean="0"/>
          </a:p>
          <a:p>
            <a:r>
              <a:rPr lang="ru-RU" dirty="0" smtClean="0"/>
              <a:t>Согласны </a:t>
            </a:r>
            <a:r>
              <a:rPr lang="ru-RU" dirty="0" smtClean="0"/>
              <a:t>ли Вы с утверждением А. Рэнд: «Потерян навсегда лишь тот, в ком угасли стремления</a:t>
            </a:r>
            <a:r>
              <a:rPr lang="ru-RU" dirty="0" smtClean="0"/>
              <a:t>»?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332656"/>
            <a:ext cx="8712968" cy="5793507"/>
          </a:xfrm>
        </p:spPr>
        <p:txBody>
          <a:bodyPr>
            <a:normAutofit fontScale="62500" lnSpcReduction="20000"/>
          </a:bodyPr>
          <a:lstStyle/>
          <a:p>
            <a:r>
              <a:rPr lang="ru-RU" dirty="0" smtClean="0"/>
              <a:t>Можно ли утверждать, что на войне все средства хороши? </a:t>
            </a:r>
            <a:endParaRPr lang="ru-RU" dirty="0" smtClean="0"/>
          </a:p>
          <a:p>
            <a:r>
              <a:rPr lang="ru-RU" dirty="0" smtClean="0"/>
              <a:t>Оправдывает </a:t>
            </a:r>
            <a:r>
              <a:rPr lang="ru-RU" dirty="0" smtClean="0"/>
              <a:t>ли цель средства</a:t>
            </a:r>
            <a:r>
              <a:rPr lang="ru-RU" dirty="0" smtClean="0"/>
              <a:t>?</a:t>
            </a:r>
          </a:p>
          <a:p>
            <a:r>
              <a:rPr lang="ru-RU" dirty="0" smtClean="0"/>
              <a:t> </a:t>
            </a:r>
            <a:r>
              <a:rPr lang="ru-RU" dirty="0" smtClean="0"/>
              <a:t>Как вы понимаете поговорку: «Овчинка выделки не стоит»? </a:t>
            </a:r>
            <a:endParaRPr lang="ru-RU" dirty="0" smtClean="0"/>
          </a:p>
          <a:p>
            <a:r>
              <a:rPr lang="ru-RU" dirty="0" smtClean="0"/>
              <a:t>Почему </a:t>
            </a:r>
            <a:r>
              <a:rPr lang="ru-RU" dirty="0" smtClean="0"/>
              <a:t>важно иметь цель в жизни? </a:t>
            </a:r>
            <a:endParaRPr lang="ru-RU" dirty="0" smtClean="0"/>
          </a:p>
          <a:p>
            <a:r>
              <a:rPr lang="ru-RU" dirty="0" smtClean="0"/>
              <a:t>Согласны </a:t>
            </a:r>
            <a:r>
              <a:rPr lang="ru-RU" dirty="0" smtClean="0"/>
              <a:t>ли Вы с утверждением: «Человек, который непременно хочет чего-нибудь, принуждает судьбу сдаться</a:t>
            </a:r>
            <a:r>
              <a:rPr lang="ru-RU" dirty="0" smtClean="0"/>
              <a:t>»?</a:t>
            </a:r>
          </a:p>
          <a:p>
            <a:r>
              <a:rPr lang="ru-RU" dirty="0" smtClean="0"/>
              <a:t> </a:t>
            </a:r>
            <a:r>
              <a:rPr lang="ru-RU" dirty="0" smtClean="0"/>
              <a:t>Как Вы понимаете высказывание: «Когда цель достигнута о пути забывают</a:t>
            </a:r>
            <a:r>
              <a:rPr lang="ru-RU" dirty="0" smtClean="0"/>
              <a:t>»?</a:t>
            </a:r>
          </a:p>
          <a:p>
            <a:r>
              <a:rPr lang="ru-RU" dirty="0" smtClean="0"/>
              <a:t> </a:t>
            </a:r>
            <a:r>
              <a:rPr lang="ru-RU" dirty="0" smtClean="0"/>
              <a:t>Достижение какой цели приносит удовлетворение</a:t>
            </a:r>
            <a:r>
              <a:rPr lang="ru-RU" dirty="0" smtClean="0"/>
              <a:t>?</a:t>
            </a:r>
          </a:p>
          <a:p>
            <a:r>
              <a:rPr lang="ru-RU" dirty="0" smtClean="0"/>
              <a:t> </a:t>
            </a:r>
            <a:r>
              <a:rPr lang="ru-RU" dirty="0" smtClean="0"/>
              <a:t>Подтвердите или опровергните высказывание А. </a:t>
            </a:r>
            <a:r>
              <a:rPr lang="ru-RU" dirty="0" err="1" smtClean="0"/>
              <a:t>Энштейна</a:t>
            </a:r>
            <a:r>
              <a:rPr lang="ru-RU" dirty="0" smtClean="0"/>
              <a:t>: «Если вы хотите вести счастливую жизнь, вы должны быть привязаны к цели, а не к людям или к вещам</a:t>
            </a:r>
            <a:r>
              <a:rPr lang="ru-RU" dirty="0" smtClean="0"/>
              <a:t>»?</a:t>
            </a:r>
          </a:p>
          <a:p>
            <a:r>
              <a:rPr lang="ru-RU" dirty="0" smtClean="0"/>
              <a:t> </a:t>
            </a:r>
            <a:r>
              <a:rPr lang="ru-RU" dirty="0" smtClean="0"/>
              <a:t>Можно ли добиться цели, если преграды кажутся непреодолимыми</a:t>
            </a:r>
            <a:r>
              <a:rPr lang="ru-RU" dirty="0" smtClean="0"/>
              <a:t>?</a:t>
            </a:r>
          </a:p>
          <a:p>
            <a:r>
              <a:rPr lang="ru-RU" dirty="0" smtClean="0"/>
              <a:t> </a:t>
            </a:r>
            <a:r>
              <a:rPr lang="ru-RU" dirty="0" smtClean="0"/>
              <a:t>Какими качествами должен обладать человек, чтобы достигать великие цели? </a:t>
            </a:r>
            <a:endParaRPr lang="ru-RU" dirty="0" smtClean="0"/>
          </a:p>
          <a:p>
            <a:r>
              <a:rPr lang="ru-RU" dirty="0" smtClean="0"/>
              <a:t>Справедливо </a:t>
            </a:r>
            <a:r>
              <a:rPr lang="ru-RU" dirty="0" smtClean="0"/>
              <a:t>ли высказывания Конфуция: «Когда вам покажется, что цель недостижима, не изменяйте цель — изменяйте свой план действий</a:t>
            </a:r>
            <a:r>
              <a:rPr lang="ru-RU" dirty="0" smtClean="0"/>
              <a:t>»?</a:t>
            </a:r>
          </a:p>
          <a:p>
            <a:r>
              <a:rPr lang="ru-RU" dirty="0" smtClean="0"/>
              <a:t> </a:t>
            </a:r>
            <a:r>
              <a:rPr lang="ru-RU" dirty="0" smtClean="0"/>
              <a:t>Что значит «великая цель»? </a:t>
            </a:r>
            <a:endParaRPr lang="ru-RU" dirty="0" smtClean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txBody>
          <a:bodyPr>
            <a:normAutofit fontScale="62500" lnSpcReduction="20000"/>
          </a:bodyPr>
          <a:lstStyle/>
          <a:p>
            <a:r>
              <a:rPr lang="ru-RU" dirty="0" smtClean="0"/>
              <a:t>В каких жизненных ситуациях достижение цели не приносит счастья?</a:t>
            </a:r>
          </a:p>
          <a:p>
            <a:r>
              <a:rPr lang="ru-RU" dirty="0" smtClean="0"/>
              <a:t> На что способен ли человек, потерявший цель в жизни? </a:t>
            </a:r>
          </a:p>
          <a:p>
            <a:r>
              <a:rPr lang="ru-RU" dirty="0" smtClean="0"/>
              <a:t>Всегда ли достижение цели делает человека счастливым</a:t>
            </a:r>
            <a:r>
              <a:rPr lang="ru-RU" dirty="0" smtClean="0"/>
              <a:t>?</a:t>
            </a:r>
          </a:p>
          <a:p>
            <a:r>
              <a:rPr lang="ru-RU" dirty="0" smtClean="0"/>
              <a:t>К чему приводит отсутствие цели в жизни? </a:t>
            </a:r>
          </a:p>
          <a:p>
            <a:r>
              <a:rPr lang="ru-RU" dirty="0" smtClean="0"/>
              <a:t>Какая разница между истинной и ложной целью?</a:t>
            </a:r>
          </a:p>
          <a:p>
            <a:r>
              <a:rPr lang="ru-RU" dirty="0" smtClean="0"/>
              <a:t> Чем мечта отличается от цели? </a:t>
            </a:r>
          </a:p>
          <a:p>
            <a:r>
              <a:rPr lang="ru-RU" dirty="0" smtClean="0"/>
              <a:t>Чем опасно бесцельное существование? </a:t>
            </a:r>
          </a:p>
          <a:p>
            <a:r>
              <a:rPr lang="ru-RU" dirty="0" smtClean="0"/>
              <a:t> Какова цель существования человека</a:t>
            </a:r>
            <a:r>
              <a:rPr lang="ru-RU" dirty="0" smtClean="0"/>
              <a:t>?</a:t>
            </a:r>
          </a:p>
          <a:p>
            <a:r>
              <a:rPr lang="ru-RU" dirty="0" smtClean="0"/>
              <a:t> </a:t>
            </a:r>
            <a:r>
              <a:rPr lang="ru-RU" dirty="0" smtClean="0"/>
              <a:t>Нужно ли ставить перед собой «недостижимые» цели</a:t>
            </a:r>
            <a:r>
              <a:rPr lang="ru-RU" dirty="0" smtClean="0"/>
              <a:t>?</a:t>
            </a:r>
          </a:p>
          <a:p>
            <a:r>
              <a:rPr lang="ru-RU" dirty="0" smtClean="0"/>
              <a:t> </a:t>
            </a:r>
            <a:r>
              <a:rPr lang="ru-RU" dirty="0" smtClean="0"/>
              <a:t>Как Вы понимаете словосочетание «идти по головам»? Чем отличается «сиюминутное желание» от «цели»? </a:t>
            </a:r>
            <a:endParaRPr lang="ru-RU" dirty="0" smtClean="0"/>
          </a:p>
          <a:p>
            <a:r>
              <a:rPr lang="ru-RU" dirty="0" smtClean="0"/>
              <a:t>Как </a:t>
            </a:r>
            <a:r>
              <a:rPr lang="ru-RU" dirty="0" smtClean="0"/>
              <a:t>связаны моральные качества человека связаны со средствами, которые он выбирает для достижения своих целей</a:t>
            </a:r>
            <a:r>
              <a:rPr lang="ru-RU" dirty="0" smtClean="0"/>
              <a:t>?</a:t>
            </a:r>
          </a:p>
          <a:p>
            <a:r>
              <a:rPr lang="ru-RU" dirty="0" smtClean="0"/>
              <a:t> </a:t>
            </a:r>
            <a:r>
              <a:rPr lang="ru-RU" dirty="0" smtClean="0"/>
              <a:t>Как Вы понимаете утверждение Л. да Винчи: «Не оборачивается тот, кто устремлён к звёздам»?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>
            <a:normAutofit fontScale="85000" lnSpcReduction="20000"/>
          </a:bodyPr>
          <a:lstStyle/>
          <a:p>
            <a:r>
              <a:rPr lang="ru-RU" dirty="0" smtClean="0"/>
              <a:t>Комментарий ФИПИ: «Понятия данного направления взаимосвязаны и позволяют задуматься о жизненных устремлениях человека, важности осмысленного </a:t>
            </a:r>
            <a:r>
              <a:rPr lang="ru-RU" dirty="0" err="1" smtClean="0"/>
              <a:t>целеполагания</a:t>
            </a:r>
            <a:r>
              <a:rPr lang="ru-RU" dirty="0" smtClean="0"/>
              <a:t>, умении правильно соотносить цель и средства ее достижения, а также об этической оценке действий человека. Во многих литературных произведениях представлены персонажи, намеренно или ошибочно избравшие негодные средства для реализации своих планов. И нередко оказывается, что благая цель служит лишь прикрытием истинных (низменных) планов. Таким персонажам противопоставлены герои, для которых средства достижения высокой цели неотделимы от требований морали». 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Autofit/>
          </a:bodyPr>
          <a:lstStyle/>
          <a:p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404664"/>
            <a:ext cx="8784976" cy="5976664"/>
          </a:xfrm>
        </p:spPr>
        <p:txBody>
          <a:bodyPr>
            <a:normAutofit fontScale="70000" lnSpcReduction="20000"/>
          </a:bodyPr>
          <a:lstStyle/>
          <a:p>
            <a:endParaRPr lang="ru-RU" dirty="0" smtClean="0"/>
          </a:p>
          <a:p>
            <a:endParaRPr lang="ru-RU" dirty="0" smtClean="0"/>
          </a:p>
          <a:p>
            <a:r>
              <a:rPr lang="ru-RU" dirty="0" smtClean="0"/>
              <a:t>Цель </a:t>
            </a:r>
            <a:r>
              <a:rPr lang="ru-RU" dirty="0" smtClean="0"/>
              <a:t>— это воображаемая вершина, индивидуальная для каждого человека, к которой он </a:t>
            </a:r>
            <a:r>
              <a:rPr lang="ru-RU" dirty="0" smtClean="0"/>
              <a:t>стремится и </a:t>
            </a:r>
            <a:r>
              <a:rPr lang="ru-RU" dirty="0" smtClean="0"/>
              <a:t>пытается выполнить для этого все необходимые, зависящие от него условия, требования, обязанности</a:t>
            </a:r>
            <a:r>
              <a:rPr lang="ru-RU" dirty="0" smtClean="0"/>
              <a:t>.</a:t>
            </a:r>
          </a:p>
          <a:p>
            <a:r>
              <a:rPr lang="ru-RU" dirty="0" smtClean="0"/>
              <a:t> </a:t>
            </a:r>
            <a:r>
              <a:rPr lang="ru-RU" dirty="0" smtClean="0"/>
              <a:t>С точки зрения философии, целью является необходимое условие жизни как для человека, так и для остальных организмов</a:t>
            </a:r>
            <a:endParaRPr lang="ru-RU" dirty="0" smtClean="0"/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Цель— идеальный или реальный предмет сознательного или бессознательного стремления субъекта; конечный результат, на который преднамеренно направлен процесс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Под целью подразумевают то представление, то желанное состояние, на достижение которого индивид направляет свою деятельность и свои силы. Предшествующей категорией цели является мечта. Изначально человек определяет в своем воображении определенную ситуацию, которую он бы хотел воплотить в жизнь. Затем, обдумав и приняв решение о том, что мечта должна стать реальностью, индивиду необходимо начинать действовать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Какие аспекты можно рассмотреть?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>
            <a:normAutofit fontScale="62500" lnSpcReduction="20000"/>
          </a:bodyPr>
          <a:lstStyle/>
          <a:p>
            <a:r>
              <a:rPr lang="ru-RU" dirty="0" smtClean="0"/>
              <a:t>1. Цель как основополагающая часть жизни человека. В этом случае можно говорить о роли и важности наличия цели в жизни человека,  о ее отсутствии, о стремлении  человека к вершинам, о достижениях и о цели как двигателе прогресса, о самореализации, великих открытиях, возможных только благодаря цели, о преградах на пути к поставленной цели, о цели как беспрерывном процессе, а также о том, что и кто помогает человеку на пути к его целям. </a:t>
            </a:r>
          </a:p>
          <a:p>
            <a:r>
              <a:rPr lang="ru-RU" dirty="0" smtClean="0"/>
              <a:t>2. Цели бывают разными (истинные, ложные, великие, низменные, недостижимые, корыстные) Можно </a:t>
            </a:r>
            <a:r>
              <a:rPr lang="ru-RU" dirty="0" err="1" smtClean="0"/>
              <a:t>порассуждать</a:t>
            </a:r>
            <a:r>
              <a:rPr lang="ru-RU" dirty="0" smtClean="0"/>
              <a:t> о различиях цели и мечты, а также о том, как связаны цели человека с его личностью. К чему приводит стремление к тем или иным целям. </a:t>
            </a:r>
          </a:p>
          <a:p>
            <a:r>
              <a:rPr lang="ru-RU" dirty="0" smtClean="0"/>
              <a:t>3. Цель оправдывает средство? Здесь можно </a:t>
            </a:r>
            <a:r>
              <a:rPr lang="ru-RU" dirty="0" err="1" smtClean="0"/>
              <a:t>порассуждать</a:t>
            </a:r>
            <a:r>
              <a:rPr lang="ru-RU" dirty="0" smtClean="0"/>
              <a:t> о том, можно ли оправдать великие цели, достигнутые нечестным путем, о важности человеческой жизни, о способах достижения цели и об этической оценке методов и средств достижения цели. </a:t>
            </a:r>
          </a:p>
          <a:p>
            <a:pPr>
              <a:buNone/>
            </a:pPr>
            <a:r>
              <a:rPr lang="ru-RU" dirty="0" smtClean="0"/>
              <a:t> </a:t>
            </a:r>
            <a:r>
              <a:rPr lang="ru-RU" b="1" dirty="0" smtClean="0"/>
              <a:t>Синонимы: </a:t>
            </a:r>
            <a:r>
              <a:rPr lang="ru-RU" dirty="0" smtClean="0"/>
              <a:t>намерение, задача, замысел, план, проект, </a:t>
            </a:r>
            <a:r>
              <a:rPr lang="ru-RU" dirty="0" err="1" smtClean="0"/>
              <a:t>расчёт,мечта</a:t>
            </a:r>
            <a:r>
              <a:rPr lang="ru-RU" dirty="0" smtClean="0"/>
              <a:t>, идеал, стремление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Средство - прием, способ действий для достижения </a:t>
            </a:r>
            <a:r>
              <a:rPr lang="ru-RU" dirty="0" smtClean="0"/>
              <a:t>какой-либо цели. </a:t>
            </a:r>
          </a:p>
          <a:p>
            <a:r>
              <a:rPr lang="ru-RU" dirty="0" smtClean="0"/>
              <a:t>Синонимы</a:t>
            </a:r>
            <a:r>
              <a:rPr lang="ru-RU" dirty="0" smtClean="0"/>
              <a:t>: способ, возможность, </a:t>
            </a:r>
            <a:r>
              <a:rPr lang="ru-RU" dirty="0" smtClean="0"/>
              <a:t>орудие</a:t>
            </a:r>
            <a:r>
              <a:rPr lang="ru-RU" dirty="0" smtClean="0"/>
              <a:t>, приспособление, </a:t>
            </a:r>
            <a:r>
              <a:rPr lang="ru-RU" dirty="0" smtClean="0"/>
              <a:t>оружие (!); </a:t>
            </a:r>
            <a:r>
              <a:rPr lang="ru-RU" dirty="0" smtClean="0"/>
              <a:t>панацея, инструмент, система, </a:t>
            </a:r>
            <a:r>
              <a:rPr lang="ru-RU" dirty="0" smtClean="0"/>
              <a:t>путь.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74042"/>
          </a:xfrm>
        </p:spPr>
        <p:txBody>
          <a:bodyPr>
            <a:normAutofit fontScale="90000"/>
          </a:bodyPr>
          <a:lstStyle/>
          <a:p>
            <a:r>
              <a:rPr lang="ru-RU" sz="1800" dirty="0" smtClean="0"/>
              <a:t>Список литературы </a:t>
            </a:r>
            <a:endParaRPr lang="ru-RU" sz="1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476672"/>
            <a:ext cx="8892480" cy="5649491"/>
          </a:xfrm>
        </p:spPr>
        <p:txBody>
          <a:bodyPr>
            <a:normAutofit fontScale="77500" lnSpcReduction="20000"/>
          </a:bodyPr>
          <a:lstStyle/>
          <a:p>
            <a:r>
              <a:rPr lang="ru-RU" dirty="0" smtClean="0"/>
              <a:t>Джек Лондон «Мартин Иден</a:t>
            </a:r>
            <a:r>
              <a:rPr lang="ru-RU" dirty="0" smtClean="0"/>
              <a:t>», «Любовь к жизни»</a:t>
            </a:r>
          </a:p>
          <a:p>
            <a:r>
              <a:rPr lang="ru-RU" dirty="0" smtClean="0"/>
              <a:t> </a:t>
            </a:r>
            <a:r>
              <a:rPr lang="ru-RU" dirty="0" smtClean="0"/>
              <a:t>Уильям Теккерей «Ярмарка тщеславия» </a:t>
            </a:r>
            <a:endParaRPr lang="ru-RU" dirty="0" smtClean="0"/>
          </a:p>
          <a:p>
            <a:r>
              <a:rPr lang="ru-RU" dirty="0" smtClean="0"/>
              <a:t>Теодор Драйзер</a:t>
            </a:r>
            <a:r>
              <a:rPr lang="ru-RU" dirty="0" smtClean="0"/>
              <a:t> «Американская трагедия</a:t>
            </a:r>
            <a:r>
              <a:rPr lang="ru-RU" dirty="0" smtClean="0"/>
              <a:t>», </a:t>
            </a:r>
            <a:r>
              <a:rPr lang="ru-RU" dirty="0" smtClean="0"/>
              <a:t>«Финансист</a:t>
            </a:r>
            <a:r>
              <a:rPr lang="ru-RU" dirty="0" smtClean="0"/>
              <a:t>»</a:t>
            </a:r>
          </a:p>
          <a:p>
            <a:r>
              <a:rPr lang="ru-RU" dirty="0" smtClean="0"/>
              <a:t> </a:t>
            </a:r>
            <a:r>
              <a:rPr lang="ru-RU" dirty="0" smtClean="0"/>
              <a:t>М. А.  Булгаков «Мастер и Маргарита», «Собачье сердце» </a:t>
            </a:r>
            <a:endParaRPr lang="ru-RU" dirty="0" smtClean="0"/>
          </a:p>
          <a:p>
            <a:r>
              <a:rPr lang="ru-RU" dirty="0" smtClean="0"/>
              <a:t>И</a:t>
            </a:r>
            <a:r>
              <a:rPr lang="ru-RU" dirty="0" smtClean="0"/>
              <a:t>. Ильф, Е.  Петров «Двенадцать стульев» </a:t>
            </a:r>
            <a:endParaRPr lang="ru-RU" dirty="0" smtClean="0"/>
          </a:p>
          <a:p>
            <a:r>
              <a:rPr lang="ru-RU" dirty="0" smtClean="0"/>
              <a:t>В.А</a:t>
            </a:r>
            <a:r>
              <a:rPr lang="ru-RU" dirty="0" smtClean="0"/>
              <a:t>. Каверин «Два капитана» </a:t>
            </a:r>
            <a:endParaRPr lang="ru-RU" dirty="0" smtClean="0"/>
          </a:p>
          <a:p>
            <a:r>
              <a:rPr lang="ru-RU" dirty="0" smtClean="0"/>
              <a:t>Ф</a:t>
            </a:r>
            <a:r>
              <a:rPr lang="ru-RU" dirty="0" smtClean="0"/>
              <a:t>. М.  Достоевский «Преступление и </a:t>
            </a:r>
            <a:r>
              <a:rPr lang="ru-RU" dirty="0" smtClean="0"/>
              <a:t>наказание</a:t>
            </a:r>
          </a:p>
          <a:p>
            <a:r>
              <a:rPr lang="ru-RU" dirty="0" smtClean="0"/>
              <a:t> </a:t>
            </a:r>
            <a:r>
              <a:rPr lang="ru-RU" dirty="0" smtClean="0"/>
              <a:t>А. Р. Беляев «Голова профессора </a:t>
            </a:r>
            <a:r>
              <a:rPr lang="ru-RU" dirty="0" err="1" smtClean="0"/>
              <a:t>Доуэля</a:t>
            </a:r>
            <a:r>
              <a:rPr lang="ru-RU" dirty="0" smtClean="0"/>
              <a:t>» </a:t>
            </a:r>
            <a:endParaRPr lang="ru-RU" dirty="0" smtClean="0"/>
          </a:p>
          <a:p>
            <a:r>
              <a:rPr lang="ru-RU" dirty="0" smtClean="0"/>
              <a:t>Уинстон </a:t>
            </a:r>
            <a:r>
              <a:rPr lang="ru-RU" dirty="0" smtClean="0"/>
              <a:t>Грум «</a:t>
            </a:r>
            <a:r>
              <a:rPr lang="ru-RU" dirty="0" err="1" smtClean="0"/>
              <a:t>Форрест</a:t>
            </a:r>
            <a:r>
              <a:rPr lang="ru-RU" dirty="0" smtClean="0"/>
              <a:t> </a:t>
            </a:r>
            <a:r>
              <a:rPr lang="ru-RU" dirty="0" err="1" smtClean="0"/>
              <a:t>Гамп</a:t>
            </a:r>
            <a:r>
              <a:rPr lang="ru-RU" dirty="0" smtClean="0"/>
              <a:t>»</a:t>
            </a:r>
          </a:p>
          <a:p>
            <a:r>
              <a:rPr lang="ru-RU" dirty="0" smtClean="0"/>
              <a:t> </a:t>
            </a:r>
            <a:r>
              <a:rPr lang="ru-RU" dirty="0" smtClean="0"/>
              <a:t>А.С. Пушкин «Капитанская дочка», «Моцарт и </a:t>
            </a:r>
            <a:r>
              <a:rPr lang="ru-RU" dirty="0" smtClean="0"/>
              <a:t>Сальери</a:t>
            </a:r>
          </a:p>
          <a:p>
            <a:r>
              <a:rPr lang="ru-RU" dirty="0" smtClean="0"/>
              <a:t>О</a:t>
            </a:r>
            <a:r>
              <a:rPr lang="ru-RU" dirty="0" smtClean="0"/>
              <a:t>. Уайльд «Портрет Дориана </a:t>
            </a:r>
            <a:r>
              <a:rPr lang="ru-RU" dirty="0" smtClean="0"/>
              <a:t>Грея»</a:t>
            </a:r>
          </a:p>
          <a:p>
            <a:r>
              <a:rPr lang="ru-RU" dirty="0" smtClean="0"/>
              <a:t> </a:t>
            </a:r>
            <a:r>
              <a:rPr lang="ru-RU" dirty="0" smtClean="0"/>
              <a:t>И. Гончаров «Обломов» </a:t>
            </a:r>
            <a:endParaRPr lang="ru-RU" dirty="0" smtClean="0"/>
          </a:p>
          <a:p>
            <a:r>
              <a:rPr lang="ru-RU" dirty="0" smtClean="0"/>
              <a:t>Л.Н </a:t>
            </a:r>
            <a:r>
              <a:rPr lang="ru-RU" dirty="0" smtClean="0"/>
              <a:t>Толстой «Война и Мир» </a:t>
            </a:r>
            <a:endParaRPr lang="ru-RU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 smtClean="0"/>
              <a:t>Д.С. Лихачев «Письма о добром и прекрасном»</a:t>
            </a:r>
          </a:p>
          <a:p>
            <a:r>
              <a:rPr lang="ru-RU" dirty="0" smtClean="0"/>
              <a:t> А.П. Чехов  «Человек в футляре», «</a:t>
            </a:r>
            <a:r>
              <a:rPr lang="ru-RU" dirty="0" err="1" smtClean="0"/>
              <a:t>Ионыч</a:t>
            </a:r>
            <a:r>
              <a:rPr lang="ru-RU" dirty="0" smtClean="0"/>
              <a:t>»</a:t>
            </a:r>
          </a:p>
          <a:p>
            <a:r>
              <a:rPr lang="ru-RU" dirty="0" smtClean="0"/>
              <a:t> Р. </a:t>
            </a:r>
            <a:r>
              <a:rPr lang="ru-RU" dirty="0" err="1" smtClean="0"/>
              <a:t>Гальего</a:t>
            </a:r>
            <a:r>
              <a:rPr lang="ru-RU" dirty="0" smtClean="0"/>
              <a:t> «Белое на черное»</a:t>
            </a:r>
          </a:p>
          <a:p>
            <a:r>
              <a:rPr lang="ru-RU" dirty="0" smtClean="0"/>
              <a:t> О.де Бальзак «Шагреневая кожа» </a:t>
            </a:r>
          </a:p>
          <a:p>
            <a:r>
              <a:rPr lang="ru-RU" dirty="0" smtClean="0"/>
              <a:t>И.А. Бунин «Господин из Сан-Франциско» </a:t>
            </a:r>
          </a:p>
          <a:p>
            <a:r>
              <a:rPr lang="ru-RU" dirty="0" smtClean="0"/>
              <a:t>Н.В. Гоголь «Шинель», «Мертвые души» </a:t>
            </a:r>
          </a:p>
          <a:p>
            <a:r>
              <a:rPr lang="ru-RU" dirty="0" smtClean="0"/>
              <a:t>М.Ю. Лермонтов «Герой нашего времени» </a:t>
            </a:r>
          </a:p>
          <a:p>
            <a:r>
              <a:rPr lang="ru-RU" dirty="0" smtClean="0"/>
              <a:t>В.Г. Короленко «Слепой музыкант» </a:t>
            </a:r>
          </a:p>
          <a:p>
            <a:r>
              <a:rPr lang="ru-RU" dirty="0" smtClean="0"/>
              <a:t>В.П. Астафьев «Царь рыба» </a:t>
            </a:r>
          </a:p>
          <a:p>
            <a:r>
              <a:rPr lang="ru-RU" dirty="0" smtClean="0"/>
              <a:t>Б. Полевой «Повесть о настоящем человеке»</a:t>
            </a:r>
          </a:p>
          <a:p>
            <a:r>
              <a:rPr lang="ru-RU" dirty="0" smtClean="0"/>
              <a:t> А. Азимов «Позитронный </a:t>
            </a:r>
            <a:r>
              <a:rPr lang="ru-RU" dirty="0" smtClean="0"/>
              <a:t>человек»</a:t>
            </a: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404664"/>
          </a:xfrm>
        </p:spPr>
        <p:txBody>
          <a:bodyPr>
            <a:normAutofit/>
          </a:bodyPr>
          <a:lstStyle/>
          <a:p>
            <a:r>
              <a:rPr lang="ru-RU" sz="1400" dirty="0" smtClean="0"/>
              <a:t>Цитаты</a:t>
            </a:r>
            <a:endParaRPr lang="ru-RU" sz="1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7504" y="332656"/>
            <a:ext cx="8640960" cy="5976664"/>
          </a:xfrm>
        </p:spPr>
        <p:txBody>
          <a:bodyPr>
            <a:noAutofit/>
          </a:bodyPr>
          <a:lstStyle/>
          <a:p>
            <a:r>
              <a:rPr lang="ru-RU" sz="2000" dirty="0" smtClean="0"/>
              <a:t>Если вы хотите вести счастливую жизнь, вы должны быть привязаны к цели, а не к людям или к вещам. (А. </a:t>
            </a:r>
            <a:r>
              <a:rPr lang="ru-RU" sz="2000" dirty="0" smtClean="0"/>
              <a:t>Эйнштейн)</a:t>
            </a:r>
          </a:p>
          <a:p>
            <a:r>
              <a:rPr lang="ru-RU" sz="2000" dirty="0" smtClean="0"/>
              <a:t> </a:t>
            </a:r>
            <a:r>
              <a:rPr lang="ru-RU" sz="2000" dirty="0" smtClean="0"/>
              <a:t>Ты не можешь менять направление ветра, но всегда можешь поднять паруса, чтобы достичь своей цели. (О. </a:t>
            </a:r>
            <a:r>
              <a:rPr lang="ru-RU" sz="2000" dirty="0" smtClean="0"/>
              <a:t>Уайльд) </a:t>
            </a:r>
          </a:p>
          <a:p>
            <a:r>
              <a:rPr lang="ru-RU" sz="2000" dirty="0" smtClean="0"/>
              <a:t>Если </a:t>
            </a:r>
            <a:r>
              <a:rPr lang="ru-RU" sz="2000" dirty="0" smtClean="0"/>
              <a:t>ты направляешься к цели и станешь дорогою останавливаться, чтобы швырять камнями во всякую лающую на тебя собаку, то никогда не дойдешь до цели</a:t>
            </a:r>
            <a:r>
              <a:rPr lang="ru-RU" sz="2000" dirty="0" smtClean="0"/>
              <a:t>.                   </a:t>
            </a:r>
            <a:r>
              <a:rPr lang="ru-RU" sz="2000" dirty="0" smtClean="0"/>
              <a:t>(Ф.М. Достоевский) </a:t>
            </a:r>
            <a:endParaRPr lang="ru-RU" sz="2000" dirty="0" smtClean="0"/>
          </a:p>
          <a:p>
            <a:r>
              <a:rPr lang="ru-RU" sz="2000" dirty="0" smtClean="0"/>
              <a:t>О </a:t>
            </a:r>
            <a:r>
              <a:rPr lang="ru-RU" sz="2000" dirty="0" smtClean="0"/>
              <a:t>более слабых и простых людях лучше всего судят по их характерам, о более же умных и скрытных — по их целям. </a:t>
            </a:r>
            <a:r>
              <a:rPr lang="ru-RU" sz="2000" dirty="0" smtClean="0"/>
              <a:t>   (</a:t>
            </a:r>
            <a:r>
              <a:rPr lang="ru-RU" sz="2000" dirty="0" smtClean="0"/>
              <a:t>Ф. </a:t>
            </a:r>
            <a:r>
              <a:rPr lang="ru-RU" sz="2000" dirty="0" smtClean="0"/>
              <a:t>Бэкон) </a:t>
            </a:r>
          </a:p>
          <a:p>
            <a:r>
              <a:rPr lang="ru-RU" sz="2000" b="1" dirty="0" smtClean="0"/>
              <a:t>Когда </a:t>
            </a:r>
            <a:r>
              <a:rPr lang="ru-RU" sz="2000" b="1" dirty="0" smtClean="0"/>
              <a:t>вам покажется, что цель недостижима, не изменяйте цель — изменяйте свой план действий. (Конфуций) </a:t>
            </a:r>
            <a:endParaRPr lang="ru-RU" sz="2000" b="1" dirty="0" smtClean="0"/>
          </a:p>
          <a:p>
            <a:r>
              <a:rPr lang="ru-RU" sz="2000" b="1" dirty="0" smtClean="0"/>
              <a:t>Никакая </a:t>
            </a:r>
            <a:r>
              <a:rPr lang="ru-RU" sz="2000" b="1" dirty="0" smtClean="0"/>
              <a:t>цель не высока настолько, чтобы оправдывала недостойные средства для ее достижения. (А. Эйнштейн) </a:t>
            </a:r>
            <a:endParaRPr lang="ru-RU" sz="2000" b="1" dirty="0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620688"/>
            <a:ext cx="8892480" cy="5505475"/>
          </a:xfrm>
        </p:spPr>
        <p:txBody>
          <a:bodyPr>
            <a:normAutofit fontScale="62500" lnSpcReduction="20000"/>
          </a:bodyPr>
          <a:lstStyle/>
          <a:p>
            <a:r>
              <a:rPr lang="ru-RU" dirty="0" smtClean="0"/>
              <a:t>Чтобы </a:t>
            </a:r>
            <a:r>
              <a:rPr lang="ru-RU" dirty="0" smtClean="0"/>
              <a:t>дойти до цели, надо прежде всего идти. (О. де Бальзак) </a:t>
            </a:r>
          </a:p>
          <a:p>
            <a:r>
              <a:rPr lang="ru-RU" dirty="0" smtClean="0"/>
              <a:t>У человека должна быть цель, он без цели не умеет, на то ему и разум дан. Если цели у него нет, он ее придумывает... (А. и Б. Стругацкие) </a:t>
            </a:r>
          </a:p>
          <a:p>
            <a:r>
              <a:rPr lang="ru-RU" dirty="0" smtClean="0"/>
              <a:t>Никакой транспорт не будет попутным, если не знаешь, куда идти. (Э. А. По) </a:t>
            </a:r>
          </a:p>
          <a:p>
            <a:r>
              <a:rPr lang="ru-RU" b="1" dirty="0" smtClean="0"/>
              <a:t>Одни иезуиты утверждают, что всякое средство хорошо, лишь бы достигнуть цели. Неправда! Неправда! С ногами, осквернёнными грязью дороги, недостойно войти в чистый храм. (И.С. Тургенев) </a:t>
            </a:r>
          </a:p>
          <a:p>
            <a:r>
              <a:rPr lang="ru-RU" dirty="0" smtClean="0"/>
              <a:t>Жизнь достигает своих вершин в те минуты, когда все ее силы устремляются на осуществление поставленных перед ней целей. (Дж. Лондон) </a:t>
            </a:r>
          </a:p>
          <a:p>
            <a:r>
              <a:rPr lang="ru-RU" dirty="0" smtClean="0"/>
              <a:t>Человек вырастает по мере того, как растут его цели. (И. Шиллер)</a:t>
            </a:r>
          </a:p>
          <a:p>
            <a:r>
              <a:rPr lang="ru-RU" dirty="0" smtClean="0"/>
              <a:t> Если нет цели, не делаешь ничего, и не делаешь ничего великого, если цель ничтожна. (Д. Дидро)</a:t>
            </a:r>
          </a:p>
          <a:p>
            <a:r>
              <a:rPr lang="ru-RU" dirty="0" smtClean="0"/>
              <a:t> Ищи то, что выше того, что ты можешь найти. (Д.И. Хармс)</a:t>
            </a:r>
          </a:p>
          <a:p>
            <a:r>
              <a:rPr lang="ru-RU" dirty="0" smtClean="0"/>
              <a:t> Ничто так не успокаивает дух, как обретение твёрдой цели — точки, на которую устремляется наш внутренний взор. (М. Шелли) </a:t>
            </a:r>
          </a:p>
          <a:p>
            <a:r>
              <a:rPr lang="ru-RU" dirty="0" smtClean="0"/>
              <a:t>Счастье заключается в радости достижения цели и острых ощущениях творческого усилия. (Ф. Рузвельт)</a:t>
            </a:r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</TotalTime>
  <Words>1086</Words>
  <Application>Microsoft Office PowerPoint</Application>
  <PresentationFormat>Экран (4:3)</PresentationFormat>
  <Paragraphs>92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Цели и средства</vt:lpstr>
      <vt:lpstr>Слайд 2</vt:lpstr>
      <vt:lpstr>Слайд 3</vt:lpstr>
      <vt:lpstr>Какие аспекты можно рассмотреть?</vt:lpstr>
      <vt:lpstr>Слайд 5</vt:lpstr>
      <vt:lpstr>Список литературы </vt:lpstr>
      <vt:lpstr>Слайд 7</vt:lpstr>
      <vt:lpstr>Цитаты</vt:lpstr>
      <vt:lpstr>Слайд 9</vt:lpstr>
      <vt:lpstr>Примерные темы</vt:lpstr>
      <vt:lpstr>Слайд 11</vt:lpstr>
      <vt:lpstr>Слайд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Цели и средства</dc:title>
  <dc:creator>Andrey</dc:creator>
  <cp:lastModifiedBy>Andrey</cp:lastModifiedBy>
  <cp:revision>7</cp:revision>
  <dcterms:created xsi:type="dcterms:W3CDTF">2017-09-17T11:18:36Z</dcterms:created>
  <dcterms:modified xsi:type="dcterms:W3CDTF">2017-09-17T12:25:49Z</dcterms:modified>
</cp:coreProperties>
</file>