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7" r:id="rId9"/>
    <p:sldId id="268" r:id="rId10"/>
    <p:sldId id="269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117180" cy="3744416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Этика профессионального поведения в ДОУ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6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332656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</a:t>
            </a:r>
            <a:r>
              <a:rPr lang="ru-RU" dirty="0"/>
              <a:t> </a:t>
            </a:r>
            <a:r>
              <a:rPr lang="ru-RU" b="1" dirty="0"/>
              <a:t>люди всегда</a:t>
            </a:r>
            <a:r>
              <a:rPr lang="ru-RU" dirty="0"/>
              <a:t> -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7984" y="33265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(здороваются)</a:t>
            </a:r>
            <a:r>
              <a:rPr lang="ru-RU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701988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 не забывают  -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7019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(прощаться</a:t>
            </a:r>
            <a:r>
              <a:rPr lang="ru-RU" i="1" dirty="0" smtClean="0"/>
              <a:t>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1090017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</a:t>
            </a:r>
            <a:r>
              <a:rPr lang="ru-RU" dirty="0"/>
              <a:t> </a:t>
            </a:r>
            <a:r>
              <a:rPr lang="ru-RU" b="1" dirty="0"/>
              <a:t>люди за беспокойство -</a:t>
            </a:r>
            <a:r>
              <a:rPr lang="ru-RU" dirty="0"/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29902" y="1071320"/>
            <a:ext cx="1916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(извиняются)</a:t>
            </a:r>
            <a:r>
              <a:rPr lang="ru-RU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9592" y="1484784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 за помощь - 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148478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(благодарят)</a:t>
            </a:r>
            <a:r>
              <a:rPr lang="ru-RU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9592" y="185411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 громко - 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427984" y="1854115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(не разговаривают)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99592" y="222344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</a:t>
            </a:r>
            <a:r>
              <a:rPr lang="ru-RU" dirty="0"/>
              <a:t> </a:t>
            </a:r>
            <a:r>
              <a:rPr lang="ru-RU" b="1" dirty="0"/>
              <a:t>люди при общении с коллегами </a:t>
            </a:r>
            <a:r>
              <a:rPr lang="ru-RU" dirty="0"/>
              <a:t> 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39952" y="249524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(не грубят)</a:t>
            </a:r>
            <a:r>
              <a:rPr lang="ru-RU" dirty="0"/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592" y="2889615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 умеют  - 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427984" y="2889615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(договариваться)</a:t>
            </a:r>
            <a:r>
              <a:rPr lang="ru-RU" dirty="0"/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9592" y="325894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 умеют друг другу - 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563888" y="353594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(уступать</a:t>
            </a:r>
            <a:r>
              <a:rPr lang="ru-RU" i="1" dirty="0" smtClean="0"/>
              <a:t>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863588" y="3905277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Вежливые люди</a:t>
            </a:r>
            <a:r>
              <a:rPr lang="ru-RU" dirty="0"/>
              <a:t>, </a:t>
            </a:r>
            <a:r>
              <a:rPr lang="ru-RU" b="1" dirty="0"/>
              <a:t>если обидели кого-нибудь нечаянно</a:t>
            </a:r>
            <a:r>
              <a:rPr lang="ru-RU" dirty="0"/>
              <a:t> -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34598" y="418227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(просят прощения)</a:t>
            </a:r>
            <a:r>
              <a:rPr lang="ru-RU" dirty="0"/>
              <a:t>.</a:t>
            </a:r>
          </a:p>
        </p:txBody>
      </p:sp>
      <p:pic>
        <p:nvPicPr>
          <p:cNvPr id="22" name="Picture 2" descr="https://www.escado.com.ua/wp-content/uploads/2016/09/47327bc2d0217fa266785e887d7fbe5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0" y="4653136"/>
            <a:ext cx="3780420" cy="220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11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52928" cy="1152128"/>
          </a:xfrm>
        </p:spPr>
        <p:txBody>
          <a:bodyPr/>
          <a:lstStyle/>
          <a:p>
            <a:pPr algn="ctr"/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Как преодолеть стресс или 12 шагов навстречу себе</a:t>
            </a:r>
            <a:b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2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352928" cy="5112568"/>
          </a:xfrm>
        </p:spPr>
        <p:txBody>
          <a:bodyPr>
            <a:normAutofit lnSpcReduction="10000"/>
          </a:bodyPr>
          <a:lstStyle/>
          <a:p>
            <a:pPr fontAlgn="t"/>
            <a:r>
              <a:rPr lang="ru-RU" sz="1800" b="1" i="1" dirty="0"/>
              <a:t>1. Из любой ситуации есть выход!</a:t>
            </a:r>
          </a:p>
          <a:p>
            <a:pPr fontAlgn="t"/>
            <a:r>
              <a:rPr lang="ru-RU" sz="1800" b="1" i="1" dirty="0"/>
              <a:t> 2. Если ты не видишь выхода – ложись спать. Выход тебе может присниться.</a:t>
            </a:r>
          </a:p>
          <a:p>
            <a:pPr fontAlgn="t"/>
            <a:r>
              <a:rPr lang="ru-RU" sz="1800" b="1" i="1" dirty="0"/>
              <a:t>3. Если у тебя заноза, ее нужно удалить, иначе будет нарыв. Если у тебя есть проблема, ее нужно решить. Мы не страусы, чтобы прятать голову в песок! Главное – определи свою проблему словами. Это уже половина решения ее.</a:t>
            </a:r>
          </a:p>
          <a:p>
            <a:pPr fontAlgn="t"/>
            <a:r>
              <a:rPr lang="ru-RU" sz="1800" b="1" i="1" dirty="0"/>
              <a:t>4. Если не получается смело посмотреть в глаза проблеме, можно поплакать. Наступит облегчение, тогда смотри п.3.</a:t>
            </a:r>
          </a:p>
          <a:p>
            <a:pPr fontAlgn="t"/>
            <a:r>
              <a:rPr lang="ru-RU" sz="1800" b="1" i="1" dirty="0"/>
              <a:t>5. Выпей теплый сладкий чай и поделись своей болью с другом или родителями. Если стесняешься рассказать, напиши.</a:t>
            </a:r>
          </a:p>
          <a:p>
            <a:pPr fontAlgn="t"/>
            <a:r>
              <a:rPr lang="ru-RU" sz="1800" b="1" i="1" dirty="0"/>
              <a:t>6. Можно рассказать о пережитом тобой не человеку, а животному. Кошка или собака всегда поймут тебя, приласкают. Они – сама природа. Поэтому чутко улавливают твое состояние и берут твою боль на себя. Нет животных? Пожалуйста, используй цветы для того же.</a:t>
            </a:r>
          </a:p>
          <a:p>
            <a:endParaRPr lang="ru-RU" sz="1800" b="1" i="1" dirty="0"/>
          </a:p>
        </p:txBody>
      </p:sp>
    </p:spTree>
    <p:extLst>
      <p:ext uri="{BB962C8B-B14F-4D97-AF65-F5344CB8AC3E}">
        <p14:creationId xmlns:p14="http://schemas.microsoft.com/office/powerpoint/2010/main" val="135217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6120680"/>
          </a:xfrm>
        </p:spPr>
        <p:txBody>
          <a:bodyPr>
            <a:normAutofit fontScale="85000" lnSpcReduction="20000"/>
          </a:bodyPr>
          <a:lstStyle/>
          <a:p>
            <a:pPr fontAlgn="t"/>
            <a:r>
              <a:rPr lang="ru-RU" sz="2100" b="1" i="1" dirty="0"/>
              <a:t>7. Есть один способ «убежать от проблем» - надеть кроссовки и бежать, бежать, бежать, пока не откроется второе дыхание.</a:t>
            </a:r>
          </a:p>
          <a:p>
            <a:pPr fontAlgn="t"/>
            <a:r>
              <a:rPr lang="ru-RU" sz="2100" b="1" i="1" dirty="0"/>
              <a:t>8. Многим для большей устойчивости к стрессам помогает ежедневное закаливание</a:t>
            </a:r>
            <a:r>
              <a:rPr lang="ru-RU" sz="2100" b="1" i="1" dirty="0" smtClean="0"/>
              <a:t>.</a:t>
            </a:r>
          </a:p>
          <a:p>
            <a:pPr fontAlgn="t"/>
            <a:r>
              <a:rPr lang="ru-RU" sz="2100" b="1" i="1" dirty="0"/>
              <a:t>9. Всегда поможет в сложной ситуации нестандартный к ней подход. Дай себе отдых, посмотри мультфильм и вернись к пункту 3.</a:t>
            </a:r>
          </a:p>
          <a:p>
            <a:pPr fontAlgn="t"/>
            <a:r>
              <a:rPr lang="ru-RU" sz="2100" b="1" i="1" dirty="0"/>
              <a:t>10. Уж кого-кого, а себя ты не обманешь. Не старайся этого делать. Попробуй писать стихи, детективы, где с твоей ситуацией справляются придуманные герои.</a:t>
            </a:r>
          </a:p>
          <a:p>
            <a:pPr fontAlgn="t"/>
            <a:r>
              <a:rPr lang="ru-RU" sz="2100" b="1" i="1" dirty="0"/>
              <a:t>11. Если не придумаешь ничего лучше, можно хлопать дверьми, рвать бумагу, громить пластиковые бутылки. Занимаясь утомительной уборкой после всего этого, над предыдущими травмирующими ситуациями ты только посмеешься, это и будет твоим излечением.</a:t>
            </a:r>
          </a:p>
          <a:p>
            <a:pPr fontAlgn="t"/>
            <a:r>
              <a:rPr lang="ru-RU" sz="2100" b="1" i="1" dirty="0"/>
              <a:t>12. Если ты застрял в лифте, смотри, не наломай дров. Иногда, чтобы не навредить себе, лучше обратиться к специалистам (психологам, психоаналитикам, завучу по воспитательной работе, врачу…). Не всякая самодеятельность – творчество. Есть ученые люди, и они тебе помогут. Не стесняйся, представь, что ты – Герой в маске и вперед!</a:t>
            </a:r>
          </a:p>
          <a:p>
            <a:pPr fontAlgn="t"/>
            <a:endParaRPr lang="ru-RU" sz="2100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79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9"/>
            <a:ext cx="7992888" cy="216024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Желаю Вам взаимного понимания  и уважения!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8" name="Picture 4" descr="https://gallery.yopriceville.com/var/albums/Free-Clipart-Pictures/Hands-PNG/Handshake_Transparent_PNG_Clip_Art_Image.png?m=14906053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29000"/>
            <a:ext cx="4488433" cy="271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49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ctr"/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Воспитатель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– это не только профессия,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но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и социальный статус, которому нужно соответствовать.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/>
              <a:t>А </a:t>
            </a:r>
            <a:r>
              <a:rPr lang="ru-RU" sz="2800" dirty="0"/>
              <a:t>для этого педагог должен обладать педагогической культурой.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Все </a:t>
            </a:r>
            <a:r>
              <a:rPr lang="ru-RU" sz="2800" dirty="0"/>
              <a:t>требования к культуре педагога записаны в педагогической </a:t>
            </a: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этике.</a:t>
            </a:r>
            <a:r>
              <a:rPr lang="ru-RU" sz="2800" dirty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Этика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– наука о нравственности.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Самое </a:t>
            </a:r>
            <a:r>
              <a:rPr lang="ru-RU" sz="2800" dirty="0"/>
              <a:t>важное требование педагогической этики – любовь к детям. </a:t>
            </a:r>
          </a:p>
        </p:txBody>
      </p:sp>
    </p:spTree>
    <p:extLst>
      <p:ext uri="{BB962C8B-B14F-4D97-AF65-F5344CB8AC3E}">
        <p14:creationId xmlns:p14="http://schemas.microsoft.com/office/powerpoint/2010/main" val="390284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3"/>
            <a:ext cx="8424936" cy="6048673"/>
          </a:xfrm>
        </p:spPr>
        <p:txBody>
          <a:bodyPr/>
          <a:lstStyle/>
          <a:p>
            <a:pPr algn="ctr" fontAlgn="t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dirty="0" smtClean="0"/>
              <a:t>Важным </a:t>
            </a:r>
            <a:r>
              <a:rPr lang="ru-RU" sz="2000" b="1" dirty="0"/>
              <a:t>качеством педагога является </a:t>
            </a:r>
            <a:r>
              <a:rPr lang="ru-RU" sz="3200" b="1" i="1" dirty="0">
                <a:solidFill>
                  <a:schemeClr val="accent6">
                    <a:lumMod val="75000"/>
                  </a:schemeClr>
                </a:solidFill>
              </a:rPr>
              <a:t>педагогический оптимизм. </a:t>
            </a:r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000" b="1" dirty="0" smtClean="0"/>
              <a:t>Это </a:t>
            </a:r>
            <a:r>
              <a:rPr lang="ru-RU" sz="2000" b="1" dirty="0"/>
              <a:t>вера в ребёнка, в его возможности, способность видеть хорошее и опираться на это хорошее в процессе обучения</a:t>
            </a:r>
            <a:r>
              <a:rPr lang="ru-RU" sz="2000" b="1" dirty="0" smtClean="0"/>
              <a:t>.</a:t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3200" b="1" i="1" dirty="0">
                <a:solidFill>
                  <a:schemeClr val="accent6">
                    <a:lumMod val="75000"/>
                  </a:schemeClr>
                </a:solidFill>
              </a:rPr>
              <a:t>Педагогическим тактом </a:t>
            </a:r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400" b="1" dirty="0" smtClean="0"/>
              <a:t>называется </a:t>
            </a:r>
            <a:r>
              <a:rPr lang="ru-RU" sz="2400" b="1" dirty="0"/>
              <a:t>чувство меры в выборе средств педагогического воздействия.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b="1" dirty="0" smtClean="0"/>
              <a:t>Тактичность </a:t>
            </a:r>
            <a:r>
              <a:rPr lang="ru-RU" sz="2000" b="1" dirty="0"/>
              <a:t>совсем не предполагает то, что педагог будет всегда добреньким или бесстрастным, не реагирующим </a:t>
            </a:r>
            <a:r>
              <a:rPr lang="ru-RU" sz="2000" b="1" dirty="0" smtClean="0"/>
              <a:t>на негативное </a:t>
            </a:r>
            <a:r>
              <a:rPr lang="ru-RU" sz="2000" b="1" dirty="0"/>
              <a:t>поведение и поступки детей.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Педагогический    такт </a:t>
            </a:r>
            <a:r>
              <a:rPr lang="ru-RU" sz="2000" b="1" dirty="0"/>
              <a:t>заключается в сочетании уважения к личности ребёнка и  разумной требовательность к нему.</a:t>
            </a:r>
            <a:br>
              <a:rPr lang="ru-RU" sz="2000" b="1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054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332656"/>
            <a:ext cx="7125113" cy="1267543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Признаки и элементы педагогического такта.</a:t>
            </a:r>
            <a:br>
              <a:rPr lang="ru-RU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268760"/>
            <a:ext cx="7125112" cy="525658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i="1" dirty="0" smtClean="0"/>
              <a:t>Основными </a:t>
            </a:r>
            <a:r>
              <a:rPr lang="ru-RU" sz="2400" b="1" i="1" dirty="0"/>
              <a:t>элементами педагогического такта являются</a:t>
            </a:r>
            <a:r>
              <a:rPr lang="ru-RU" sz="2400" b="1" i="1" dirty="0" smtClean="0"/>
              <a:t>:</a:t>
            </a:r>
          </a:p>
          <a:p>
            <a:pPr marL="0" indent="0" algn="ctr" fontAlgn="t">
              <a:buNone/>
            </a:pPr>
            <a:endParaRPr lang="ru-RU" sz="2400" b="1" i="1" dirty="0"/>
          </a:p>
          <a:p>
            <a:pPr marL="0" indent="0" fontAlgn="t">
              <a:buNone/>
            </a:pPr>
            <a:r>
              <a:rPr lang="ru-RU" sz="2400" b="1" i="1" dirty="0"/>
              <a:t> • Требовательность и уважительность к воспитаннику</a:t>
            </a:r>
            <a:r>
              <a:rPr lang="ru-RU" sz="2400" b="1" i="1" dirty="0" smtClean="0"/>
              <a:t>;</a:t>
            </a:r>
          </a:p>
          <a:p>
            <a:pPr marL="0" indent="0" fontAlgn="t">
              <a:buNone/>
            </a:pPr>
            <a:endParaRPr lang="ru-RU" sz="2400" b="1" i="1" dirty="0"/>
          </a:p>
          <a:p>
            <a:pPr marL="0" indent="0" fontAlgn="t">
              <a:buNone/>
            </a:pPr>
            <a:r>
              <a:rPr lang="ru-RU" sz="2400" b="1" i="1" dirty="0"/>
              <a:t> • Умение видеть и слышать ребёнка, сопереживать ему</a:t>
            </a:r>
            <a:r>
              <a:rPr lang="ru-RU" sz="2400" b="1" i="1" dirty="0" smtClean="0"/>
              <a:t>;</a:t>
            </a:r>
          </a:p>
          <a:p>
            <a:pPr marL="0" indent="0" fontAlgn="t">
              <a:buNone/>
            </a:pPr>
            <a:endParaRPr lang="ru-RU" sz="2400" b="1" i="1" dirty="0"/>
          </a:p>
          <a:p>
            <a:pPr marL="0" indent="0" fontAlgn="t">
              <a:buNone/>
            </a:pPr>
            <a:r>
              <a:rPr lang="ru-RU" sz="2400" b="1" i="1" dirty="0"/>
              <a:t> • Внимательность, чуткость педагога.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15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7117180" cy="1470025"/>
          </a:xfrm>
        </p:spPr>
        <p:txBody>
          <a:bodyPr/>
          <a:lstStyle/>
          <a:p>
            <a:pPr algn="ctr"/>
            <a:r>
              <a:rPr lang="ru-RU" b="1" dirty="0"/>
              <a:t> 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Профессиональный такт проявляется: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1772816"/>
            <a:ext cx="7117180" cy="4680520"/>
          </a:xfrm>
        </p:spPr>
        <p:txBody>
          <a:bodyPr>
            <a:normAutofit/>
          </a:bodyPr>
          <a:lstStyle/>
          <a:p>
            <a:pPr fontAlgn="t"/>
            <a:r>
              <a:rPr lang="ru-RU" dirty="0"/>
              <a:t> </a:t>
            </a:r>
            <a:r>
              <a:rPr lang="ru-RU" b="1" i="1" dirty="0"/>
              <a:t>• Во внешнем облике педагога;</a:t>
            </a:r>
          </a:p>
          <a:p>
            <a:pPr fontAlgn="t"/>
            <a:r>
              <a:rPr lang="ru-RU" b="1" i="1" dirty="0"/>
              <a:t> • В умении быстро и правильно оценить сложившуюся обстановку и в то же время не торопиться с выводами о поведении и способностях воспитанника;</a:t>
            </a:r>
          </a:p>
          <a:p>
            <a:pPr fontAlgn="t"/>
            <a:r>
              <a:rPr lang="ru-RU" b="1" i="1" dirty="0"/>
              <a:t> • В умении сдерживать свои чувства и не терять самообладания в сложной ситуации;</a:t>
            </a:r>
          </a:p>
          <a:p>
            <a:pPr fontAlgn="t"/>
            <a:r>
              <a:rPr lang="ru-RU" b="1" i="1" dirty="0"/>
              <a:t> • В сочетании разумной требовательности с чутким отношением к детям;</a:t>
            </a:r>
          </a:p>
          <a:p>
            <a:pPr fontAlgn="t"/>
            <a:r>
              <a:rPr lang="ru-RU" b="1" i="1" dirty="0"/>
              <a:t> • В хорошем знании возрастных и индивидуальных особенностей детей;</a:t>
            </a:r>
          </a:p>
          <a:p>
            <a:pPr fontAlgn="t"/>
            <a:r>
              <a:rPr lang="ru-RU" b="1" i="1" dirty="0"/>
              <a:t> • В самокритичной оценке своего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2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548681"/>
            <a:ext cx="7117180" cy="1656183"/>
          </a:xfrm>
        </p:spPr>
        <p:txBody>
          <a:bodyPr/>
          <a:lstStyle/>
          <a:p>
            <a:pPr algn="ctr"/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Осознанные педагогические позиции</a:t>
            </a:r>
            <a:r>
              <a:rPr lang="ru-RU" sz="3600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3600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36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2060848"/>
            <a:ext cx="7117180" cy="4032448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/>
              <a:t>Устанавливать позитивные контакты с семьей.</a:t>
            </a:r>
          </a:p>
          <a:p>
            <a:pPr lvl="0"/>
            <a:r>
              <a:rPr lang="ru-RU" b="1" dirty="0"/>
              <a:t>Организовать клуб-лекторий для родителей с целью повышения педагогической компетентности.</a:t>
            </a:r>
          </a:p>
          <a:p>
            <a:pPr lvl="0"/>
            <a:r>
              <a:rPr lang="ru-RU" b="1" dirty="0"/>
              <a:t>Соблюдать конфиденциальность и такт при обсуждении личности ребенка.</a:t>
            </a:r>
          </a:p>
          <a:p>
            <a:pPr lvl="0"/>
            <a:r>
              <a:rPr lang="ru-RU" b="1" dirty="0"/>
              <a:t>Знакомить родителей с письменными материалами о их детях.</a:t>
            </a:r>
          </a:p>
          <a:p>
            <a:pPr lvl="0"/>
            <a:r>
              <a:rPr lang="ru-RU" b="1" dirty="0"/>
              <a:t>Обсуждать совместные действия с целью оптимизации процесса образования и воспитания.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4277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260649"/>
            <a:ext cx="7125113" cy="1152128"/>
          </a:xfrm>
        </p:spPr>
        <p:txBody>
          <a:bodyPr/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</a:rPr>
              <a:t>Социально-этические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подходы в системе взаимоотношений «педагог - педагог»</a:t>
            </a:r>
            <a:b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2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2565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1900" b="1" i="1" dirty="0"/>
              <a:t>Взаимоотношения с коллегами основываются на признании профессионализма, интересе и совместной деятельности для достижения лучших результатов, корректном общении, уважении чужой точки зрения.</a:t>
            </a:r>
          </a:p>
          <a:p>
            <a:pPr lvl="0"/>
            <a:r>
              <a:rPr lang="ru-RU" sz="1900" b="1" i="1" dirty="0"/>
              <a:t>Для благоприятного климата в коллективе необходимо обеспечивать педагогам условия для профессионального роста, удовлетворять потребности, вырабатывать совместные решения.</a:t>
            </a:r>
          </a:p>
          <a:p>
            <a:pPr lvl="0"/>
            <a:r>
              <a:rPr lang="ru-RU" sz="1900" b="1" i="1" dirty="0"/>
              <a:t>Представляя МДОУ на любом уровне соблюдать корректность, такт, порядочность.</a:t>
            </a:r>
          </a:p>
          <a:p>
            <a:pPr lvl="0"/>
            <a:r>
              <a:rPr lang="ru-RU" sz="1900" b="1" i="1" dirty="0"/>
              <a:t>Анализировать вероятность конфликта, снижать риск его возникновения.</a:t>
            </a:r>
          </a:p>
          <a:p>
            <a:pPr lvl="0"/>
            <a:r>
              <a:rPr lang="ru-RU" sz="1900" b="1" i="1" dirty="0"/>
              <a:t>Формировать педагогическую культуру, бережное отношение к труду друг друга у всех сотрудников МДОУ.</a:t>
            </a:r>
          </a:p>
          <a:p>
            <a:pPr lvl="0"/>
            <a:r>
              <a:rPr lang="ru-RU" sz="1900" b="1" i="1" dirty="0"/>
              <a:t>Создавать благоприятный психологический климат в коллективе, интересуясь и помогая решать проблемы сотрудников.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52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568952" cy="1512167"/>
          </a:xfrm>
        </p:spPr>
        <p:txBody>
          <a:bodyPr/>
          <a:lstStyle/>
          <a:p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Важная  составляющая деловой и профессиональной этики - 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</a:rPr>
              <a:t>вежливость.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568952" cy="4896544"/>
          </a:xfrm>
        </p:spPr>
        <p:txBody>
          <a:bodyPr>
            <a:noAutofit/>
          </a:bodyPr>
          <a:lstStyle/>
          <a:p>
            <a:r>
              <a:rPr lang="ru-RU" b="1" i="1" dirty="0"/>
              <a:t>Необходимо всегда, в любых обстоятельствах, помнить о том, что правила хорошего тона еще никто не отменял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i="1" dirty="0"/>
              <a:t>Даже если вас лично не устраивает какая – либо ситуация, совершенно недопустимо грубить коллегам или срывать на них свою раздражительность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i="1" dirty="0"/>
              <a:t>Плохое настроение не нужно распространять на окружающих людей. Вежливостью всегда можно преодолеть негативное отношение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i="1" dirty="0"/>
              <a:t>С вежливым человеком приятно общаться, он чрезвычайно располагает к себе, вызывает приятные эмоции, радость. </a:t>
            </a:r>
          </a:p>
        </p:txBody>
      </p:sp>
    </p:spTree>
    <p:extLst>
      <p:ext uri="{BB962C8B-B14F-4D97-AF65-F5344CB8AC3E}">
        <p14:creationId xmlns:p14="http://schemas.microsoft.com/office/powerpoint/2010/main" val="5756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856984" cy="3312368"/>
          </a:xfrm>
        </p:spPr>
        <p:txBody>
          <a:bodyPr/>
          <a:lstStyle/>
          <a:p>
            <a:r>
              <a:rPr lang="ru-RU" sz="2400" b="1" i="1" dirty="0"/>
              <a:t>Если возникают какие – либо непредвиденные конфликты, то вежливостью можно предупредить и нейтрализовать почти все значимые противоречия. </a:t>
            </a:r>
            <a:r>
              <a:rPr lang="ru-RU" sz="2400" b="1" i="1" dirty="0" smtClean="0"/>
              <a:t> </a:t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>С </a:t>
            </a:r>
            <a:r>
              <a:rPr lang="ru-RU" sz="2400" b="1" i="1" dirty="0"/>
              <a:t>вежливым человеком приятнее строить деловые отношения: чаще всего, он честен, </a:t>
            </a:r>
            <a:r>
              <a:rPr lang="ru-RU" sz="2400" b="1" i="1" dirty="0" smtClean="0"/>
              <a:t>доброжелателен, открыт.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19581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468</TotalTime>
  <Words>509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Spring</vt:lpstr>
      <vt:lpstr>Этика профессионального поведения в ДОУ</vt:lpstr>
      <vt:lpstr>Воспитатель – это не только профессия,  но и социальный статус, которому нужно соответствовать.  А для этого педагог должен обладать педагогической культурой.   Все требования к культуре педагога записаны в педагогической этике.   Этика – наука о нравственности.  Самое важное требование педагогической этики – любовь к детям. </vt:lpstr>
      <vt:lpstr>       Важным качеством педагога является педагогический оптимизм.  Это вера в ребёнка, в его возможности, способность видеть хорошее и опираться на это хорошее в процессе обучения.  Педагогическим тактом  называется чувство меры в выборе средств педагогического воздействия.   Тактичность совсем не предполагает то, что педагог будет всегда добреньким или бесстрастным, не реагирующим на негативное поведение и поступки детей.  Педагогический    такт заключается в сочетании уважения к личности ребёнка и  разумной требовательность к нему. </vt:lpstr>
      <vt:lpstr>Признаки и элементы педагогического такта. </vt:lpstr>
      <vt:lpstr> Профессиональный такт проявляется: </vt:lpstr>
      <vt:lpstr>Осознанные педагогические позиции </vt:lpstr>
      <vt:lpstr> Социально-этические подходы в системе взаимоотношений «педагог - педагог» </vt:lpstr>
      <vt:lpstr>Важная  составляющая деловой и профессиональной этики - вежливость. </vt:lpstr>
      <vt:lpstr>Если возникают какие – либо непредвиденные конфликты, то вежливостью можно предупредить и нейтрализовать почти все значимые противоречия.    С вежливым человеком приятнее строить деловые отношения: чаще всего, он честен, доброжелателен, открыт.</vt:lpstr>
      <vt:lpstr>Презентация PowerPoint</vt:lpstr>
      <vt:lpstr>Как преодолеть стресс или 12 шагов навстречу себе </vt:lpstr>
      <vt:lpstr>Презентация PowerPoint</vt:lpstr>
      <vt:lpstr>Желаю Вам взаимного понимания  и уважения!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Этика профессионального поведения в ДОУ</dc:title>
  <dc:creator>Администратор</dc:creator>
  <cp:lastModifiedBy>User</cp:lastModifiedBy>
  <cp:revision>25</cp:revision>
  <dcterms:created xsi:type="dcterms:W3CDTF">2019-02-04T04:07:19Z</dcterms:created>
  <dcterms:modified xsi:type="dcterms:W3CDTF">2019-04-04T13:19:33Z</dcterms:modified>
</cp:coreProperties>
</file>