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5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51720" y="500042"/>
            <a:ext cx="5112568" cy="6025302"/>
          </a:xfrm>
        </p:spPr>
        <p:txBody>
          <a:bodyPr>
            <a:noAutofit/>
          </a:bodyPr>
          <a:lstStyle/>
          <a:p>
            <a:r>
              <a:rPr lang="ru-RU" sz="1200" dirty="0" smtClean="0"/>
              <a:t>Администрация города Дзержинска</a:t>
            </a:r>
            <a:br>
              <a:rPr lang="ru-RU" sz="1200" dirty="0" smtClean="0"/>
            </a:br>
            <a:r>
              <a:rPr lang="ru-RU" sz="1200" dirty="0" smtClean="0"/>
              <a:t>Нижегородской области</a:t>
            </a:r>
            <a:br>
              <a:rPr lang="ru-RU" sz="1200" dirty="0" smtClean="0"/>
            </a:br>
            <a:r>
              <a:rPr lang="ru-RU" sz="1200" dirty="0" smtClean="0"/>
              <a:t>департамент образования Администрация города Дзержинска </a:t>
            </a:r>
            <a:br>
              <a:rPr lang="ru-RU" sz="1200" dirty="0" smtClean="0"/>
            </a:br>
            <a:r>
              <a:rPr lang="ru-RU" sz="1200" dirty="0" smtClean="0"/>
              <a:t>Нижегородской области</a:t>
            </a:r>
            <a:br>
              <a:rPr lang="ru-RU" sz="1200" dirty="0" smtClean="0"/>
            </a:br>
            <a:r>
              <a:rPr lang="ru-RU" sz="1200" b="1" dirty="0" smtClean="0"/>
              <a:t>Муниципальное бюджетное общеобразовательное учреждение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b="1" dirty="0" smtClean="0"/>
              <a:t>«Средняя школа № 30»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b="1" dirty="0" smtClean="0"/>
              <a:t>(МБОУ СШ № 30)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 </a:t>
            </a:r>
            <a:br>
              <a:rPr lang="ru-RU" sz="1200" dirty="0" smtClean="0"/>
            </a:br>
            <a:r>
              <a:rPr lang="ru-RU" sz="1200" dirty="0" smtClean="0"/>
              <a:t> </a:t>
            </a:r>
            <a:br>
              <a:rPr lang="ru-RU" sz="1200" dirty="0" smtClean="0"/>
            </a:br>
            <a:r>
              <a:rPr lang="ru-RU" sz="1200" dirty="0" smtClean="0"/>
              <a:t> </a:t>
            </a:r>
            <a:br>
              <a:rPr lang="ru-RU" sz="1200" dirty="0" smtClean="0"/>
            </a:br>
            <a:r>
              <a:rPr lang="ru-RU" sz="1200" dirty="0" smtClean="0"/>
              <a:t> </a:t>
            </a:r>
            <a:br>
              <a:rPr lang="ru-RU" sz="1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 </a:t>
            </a:r>
            <a:br>
              <a:rPr lang="ru-RU" sz="1200" dirty="0" smtClean="0"/>
            </a:br>
            <a:r>
              <a:rPr lang="ru-RU" sz="1200" dirty="0" smtClean="0"/>
              <a:t> </a:t>
            </a:r>
            <a:br>
              <a:rPr lang="ru-RU" sz="1200" dirty="0" smtClean="0"/>
            </a:br>
            <a:r>
              <a:rPr lang="ru-RU" sz="1200" dirty="0" smtClean="0"/>
              <a:t> </a:t>
            </a:r>
            <a:br>
              <a:rPr lang="ru-RU" sz="1200" dirty="0" smtClean="0"/>
            </a:br>
            <a:r>
              <a:rPr lang="ru-RU" sz="2000" b="1" dirty="0" smtClean="0"/>
              <a:t>Культура безопасного поведения на дорогах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 </a:t>
            </a:r>
            <a:br>
              <a:rPr lang="ru-RU" sz="1200" dirty="0" smtClean="0"/>
            </a:br>
            <a:r>
              <a:rPr lang="ru-RU" sz="1200" dirty="0" smtClean="0"/>
              <a:t> </a:t>
            </a:r>
            <a:br>
              <a:rPr lang="ru-RU" sz="1200" dirty="0" smtClean="0"/>
            </a:br>
            <a:r>
              <a:rPr lang="ru-RU" sz="1200" dirty="0" smtClean="0"/>
              <a:t> </a:t>
            </a:r>
            <a:br>
              <a:rPr lang="ru-RU" sz="1200" dirty="0" smtClean="0"/>
            </a:br>
            <a:r>
              <a:rPr lang="ru-RU" sz="1200" dirty="0" smtClean="0"/>
              <a:t> </a:t>
            </a:r>
            <a:br>
              <a:rPr lang="ru-RU" sz="1200" dirty="0" smtClean="0"/>
            </a:br>
            <a:r>
              <a:rPr lang="ru-RU" sz="1200" dirty="0" smtClean="0"/>
              <a:t>Работу выполнил ученик 10 «а» класса</a:t>
            </a:r>
            <a:br>
              <a:rPr lang="ru-RU" sz="1200" dirty="0" smtClean="0"/>
            </a:br>
            <a:r>
              <a:rPr lang="ru-RU" sz="1200" dirty="0" smtClean="0"/>
              <a:t>Гладков Антон Алексеевич</a:t>
            </a:r>
            <a:br>
              <a:rPr lang="ru-RU" sz="1200" dirty="0" smtClean="0"/>
            </a:br>
            <a:r>
              <a:rPr lang="ru-RU" sz="1200" dirty="0" smtClean="0"/>
              <a:t> </a:t>
            </a:r>
            <a:br>
              <a:rPr lang="ru-RU" sz="1200" dirty="0" smtClean="0"/>
            </a:br>
            <a:r>
              <a:rPr lang="ru-RU" sz="1200" dirty="0" smtClean="0"/>
              <a:t>                               Руководитель:</a:t>
            </a:r>
            <a:br>
              <a:rPr lang="ru-RU" sz="1200" dirty="0" smtClean="0"/>
            </a:br>
            <a:r>
              <a:rPr lang="ru-RU" sz="1200" dirty="0" smtClean="0"/>
              <a:t>Проценко Наталья Владимировна</a:t>
            </a:r>
            <a:br>
              <a:rPr lang="ru-RU" sz="1200" dirty="0" smtClean="0"/>
            </a:br>
            <a:r>
              <a:rPr lang="ru-RU" sz="1200" dirty="0" smtClean="0"/>
              <a:t>учитель ОБЖ высшей категории</a:t>
            </a:r>
            <a:br>
              <a:rPr lang="ru-RU" sz="1200" dirty="0" smtClean="0"/>
            </a:br>
            <a:r>
              <a:rPr lang="ru-RU" sz="1200" dirty="0" smtClean="0"/>
              <a:t>МБОУ СШ № 30</a:t>
            </a:r>
            <a:br>
              <a:rPr lang="ru-RU" sz="1200" dirty="0" smtClean="0"/>
            </a:br>
            <a:r>
              <a:rPr lang="ru-RU" sz="1200" dirty="0" smtClean="0"/>
              <a:t> </a:t>
            </a:r>
            <a:br>
              <a:rPr lang="ru-RU" sz="1200" dirty="0" smtClean="0"/>
            </a:br>
            <a:r>
              <a:rPr lang="ru-RU" sz="1200" dirty="0" smtClean="0"/>
              <a:t> </a:t>
            </a:r>
            <a:br>
              <a:rPr lang="ru-RU" sz="1200" dirty="0" smtClean="0"/>
            </a:br>
            <a:r>
              <a:rPr lang="ru-RU" sz="1200" dirty="0" smtClean="0"/>
              <a:t> </a:t>
            </a:r>
            <a:br>
              <a:rPr lang="ru-RU" sz="1200" dirty="0" smtClean="0"/>
            </a:br>
            <a:r>
              <a:rPr lang="ru-RU" sz="1200" dirty="0" smtClean="0"/>
              <a:t>Дзержинск</a:t>
            </a:r>
            <a:br>
              <a:rPr lang="ru-RU" sz="1200" dirty="0" smtClean="0"/>
            </a:br>
            <a:r>
              <a:rPr lang="ru-RU" sz="1200" dirty="0" smtClean="0"/>
              <a:t>2018   </a:t>
            </a:r>
            <a:br>
              <a:rPr lang="ru-RU" sz="1200" dirty="0" smtClean="0"/>
            </a:br>
            <a:r>
              <a:rPr lang="ru-RU" sz="1200" dirty="0" smtClean="0"/>
              <a:t> </a:t>
            </a:r>
            <a:br>
              <a:rPr lang="ru-RU" sz="1200" dirty="0" smtClean="0"/>
            </a:br>
            <a:endParaRPr lang="ru-RU" sz="12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0" y="6593238"/>
            <a:ext cx="176064" cy="264762"/>
          </a:xfrm>
        </p:spPr>
        <p:txBody>
          <a:bodyPr>
            <a:normAutofit fontScale="40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332656"/>
            <a:ext cx="669674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Что такое светоотражатель?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Почему важно быть видимым в темноте?</a:t>
            </a:r>
          </a:p>
          <a:p>
            <a:endParaRPr lang="ru-RU" b="1" dirty="0" smtClean="0"/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темное время суток или в условиях недостаточной видимости ДТП со смертельным исходом в 3 раза выше, чем в дневное время. Основная указываемая причина – это плохая видимость объекта.</a:t>
            </a:r>
            <a:br>
              <a:rPr lang="ru-RU" dirty="0" smtClean="0"/>
            </a:br>
            <a:r>
              <a:rPr lang="ru-RU" dirty="0" smtClean="0"/>
              <a:t>Как следствие многие Европейские страны, США, Прибалтика, Белоруссия и другие, ввели обязательное ношение светоотражателей для пешеходов и велосипедистов в темное время суток. 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 descr="C:\Users\Computer\Desktop\b93548241b050b6b1375f87b0061c0b0_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4429132"/>
            <a:ext cx="2995985" cy="1666042"/>
          </a:xfrm>
          <a:prstGeom prst="rect">
            <a:avLst/>
          </a:prstGeom>
          <a:noFill/>
        </p:spPr>
      </p:pic>
      <p:pic>
        <p:nvPicPr>
          <p:cNvPr id="2052" name="Picture 4" descr="C:\Users\Computer\Desktop\i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3857628"/>
            <a:ext cx="2448272" cy="27479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642918"/>
            <a:ext cx="53309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Яркая одежда сделает видимым пешехода или велосипедиста в светлое время суток, но в темноте видимость объекта становится намного хуже: при ближнем свете фар пешеход в синей одежде виден на расстоянии 17 метров, в красной его видимость повышается до 24 метров, желтая одежда видна на расстоянии 37 метров. Пешехода или велосипедиста в белой одежде водитель увидит на дистанции 55 метров. </a:t>
            </a:r>
            <a:r>
              <a:rPr lang="ru-RU" dirty="0" err="1" smtClean="0"/>
              <a:t>Световозвращатель</a:t>
            </a:r>
            <a:r>
              <a:rPr lang="ru-RU" dirty="0" smtClean="0"/>
              <a:t> повысит видимость объекта до 150 метров. Водителю для того, чтобы среагировать и принять решение о каком-либо действии в момент опасности нужно около секунды, за это время при скорости 40 </a:t>
            </a:r>
            <a:r>
              <a:rPr lang="ru-RU" dirty="0" err="1" smtClean="0"/>
              <a:t>км\ч</a:t>
            </a:r>
            <a:r>
              <a:rPr lang="ru-RU" dirty="0" smtClean="0"/>
              <a:t> автомобиль проедет 11 метров. При скорости 80 </a:t>
            </a:r>
            <a:r>
              <a:rPr lang="ru-RU" dirty="0" err="1" smtClean="0"/>
              <a:t>км\ч</a:t>
            </a:r>
            <a:r>
              <a:rPr lang="ru-RU" dirty="0" smtClean="0"/>
              <a:t> остановочный путь автомобиля будет равен примерно 60 метрам.</a:t>
            </a:r>
            <a:endParaRPr lang="ru-RU" dirty="0"/>
          </a:p>
        </p:txBody>
      </p:sp>
      <p:pic>
        <p:nvPicPr>
          <p:cNvPr id="5" name="Picture 3" descr="C:\Users\Computer\Desktop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3857628"/>
            <a:ext cx="2208992" cy="26507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457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Как работает светоотражатель?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Светоотражатель имеет несколько названий – это и </a:t>
            </a:r>
            <a:r>
              <a:rPr lang="ru-RU" dirty="0" err="1" smtClean="0"/>
              <a:t>фликер</a:t>
            </a:r>
            <a:r>
              <a:rPr lang="ru-RU" dirty="0" smtClean="0"/>
              <a:t>, </a:t>
            </a:r>
            <a:r>
              <a:rPr lang="ru-RU" dirty="0" err="1" smtClean="0"/>
              <a:t>и</a:t>
            </a:r>
            <a:r>
              <a:rPr lang="ru-RU" dirty="0" smtClean="0"/>
              <a:t> </a:t>
            </a:r>
            <a:r>
              <a:rPr lang="ru-RU" dirty="0" err="1" smtClean="0"/>
              <a:t>катафот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Возможности использования светоотражателя очень широки: производство дорожных и автомобильных знаков, дорожной разметки, значков, брелоков, наклеек для пешеходов, велосипедистов, роллеров и прочих участников дорожного движения.</a:t>
            </a:r>
            <a:br>
              <a:rPr lang="ru-RU" dirty="0" smtClean="0"/>
            </a:br>
            <a:r>
              <a:rPr lang="ru-RU" dirty="0" smtClean="0"/>
              <a:t>«Работает» светоотражатель просто. Когда свет попадает на светоотражающий элемент, он почти полностью возвращается обратно к источнику. Источником может быть свет фар автомобиля или электрический фонарь.</a:t>
            </a:r>
            <a:br>
              <a:rPr lang="ru-RU" dirty="0" smtClean="0"/>
            </a:br>
            <a:r>
              <a:rPr lang="ru-RU" dirty="0" smtClean="0"/>
              <a:t>Светоотражатели бывают двух типов – на основе стеклянных микросфер и на основе </a:t>
            </a:r>
            <a:r>
              <a:rPr lang="ru-RU" dirty="0" err="1" smtClean="0"/>
              <a:t>микропризм</a:t>
            </a:r>
            <a:r>
              <a:rPr lang="ru-RU" dirty="0" smtClean="0"/>
              <a:t>, оба материала отражают свет достаточно хорошо, чтобы сделать видимым объект на расстоянии от 150 м и больше.</a:t>
            </a:r>
            <a:endParaRPr lang="ru-RU" dirty="0"/>
          </a:p>
        </p:txBody>
      </p:sp>
      <p:pic>
        <p:nvPicPr>
          <p:cNvPr id="3077" name="Picture 5" descr="C:\Users\Computer\Desktop\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0"/>
            <a:ext cx="2857500" cy="2000250"/>
          </a:xfrm>
          <a:prstGeom prst="rect">
            <a:avLst/>
          </a:prstGeom>
          <a:noFill/>
        </p:spPr>
      </p:pic>
      <p:pic>
        <p:nvPicPr>
          <p:cNvPr id="3078" name="Picture 6" descr="C:\Users\Computer\Desktop\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2000240"/>
            <a:ext cx="3708580" cy="2633092"/>
          </a:xfrm>
          <a:prstGeom prst="rect">
            <a:avLst/>
          </a:prstGeom>
          <a:noFill/>
        </p:spPr>
      </p:pic>
      <p:pic>
        <p:nvPicPr>
          <p:cNvPr id="3079" name="Picture 7" descr="C:\Users\Computer\Desktop\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4581128"/>
            <a:ext cx="3221989" cy="22768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Computer\Desktop\sv-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9144000" cy="59795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214423"/>
            <a:ext cx="91440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Исследования доказывают: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пешеход, имеющий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фликеры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на одежде, заметен издалека. При движении с ближним светом фар – с расстояния 130-140 метров, при движении с дальним светом фар это расстояние увеличивается до 400 метров!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/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Применение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фликеров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пешеходами снижает риск ДТП в тёмное время суток на 85%. То есть более чем в 6 раз.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/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</a:b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4000504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Наша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гипотеза - использование светоотражающих элементов одежды  повышает безопасность дорожного движения в темное время суток - подтвердилась.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143240" y="5357826"/>
            <a:ext cx="22546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Удачи на дорогах!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188</Words>
  <Application>Microsoft Office PowerPoint</Application>
  <PresentationFormat>Экран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Администрация города Дзержинска Нижегородской области департамент образования Администрация города Дзержинска  Нижегородской области Муниципальное бюджетное общеобразовательное учреждение «Средняя школа № 30» (МБОУ СШ № 30)                Культура безопасного поведения на дорогах         Работу выполнил ученик 10 «а» класса Гладков Антон Алексеевич                                  Руководитель: Проценко Наталья Владимировна учитель ОБЖ высшей категории МБОУ СШ № 30       Дзержинск 2018      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Администрация города Дзержинска Нижегородской области департамент образования Администрация города Дзержинска  Нижегородской области Муниципальное бюджетное общеобразовательное учреждение «Средняя школа № 30» (МБОУ СШ № 30)         Научно-практическая конференция «Путь к успеху» Секция «Основы безопасности жизнедеятельности»       Культура безопасного поведения на дорогах         Работу выполнил ученик 8 «Б» класса Гладков Антон Алексеевич                                  Научный руководитель: Проценко Наталья Владимировна учитель ОБЖ высшей категории МБОУ СШ № 30       Дзержинск 2017      </dc:title>
  <dc:creator>_Owl_</dc:creator>
  <cp:lastModifiedBy>Admin</cp:lastModifiedBy>
  <cp:revision>22</cp:revision>
  <dcterms:created xsi:type="dcterms:W3CDTF">2017-02-13T14:27:22Z</dcterms:created>
  <dcterms:modified xsi:type="dcterms:W3CDTF">2018-11-15T08:27:06Z</dcterms:modified>
</cp:coreProperties>
</file>