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drawings/drawing1.xml" ContentType="application/vnd.openxmlformats-officedocument.drawingml.chartshapes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charts/chart10.xml" ContentType="application/vnd.openxmlformats-officedocument.drawingml.chart+xml"/>
  <Override PartName="/ppt/charts/chart11.xml" ContentType="application/vnd.openxmlformats-officedocument.drawingml.chart+xml"/>
  <Override PartName="/ppt/charts/chart12.xml" ContentType="application/vnd.openxmlformats-officedocument.drawingml.chart+xml"/>
  <Override PartName="/ppt/charts/chart13.xml" ContentType="application/vnd.openxmlformats-officedocument.drawingml.chart+xml"/>
  <Override PartName="/ppt/charts/chart14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rts/style1.xml" ContentType="application/vnd.ms-office.chartstyle+xml"/>
  <Override PartName="/ppt/charts/colors1.xml" ContentType="application/vnd.ms-office.chartcolorstyle+xml"/>
  <Override PartName="/ppt/charts/style2.xml" ContentType="application/vnd.ms-office.chartstyle+xml"/>
  <Override PartName="/ppt/charts/colors2.xml" ContentType="application/vnd.ms-office.chartcolorstyle+xml"/>
  <Override PartName="/ppt/charts/style3.xml" ContentType="application/vnd.ms-office.chartstyle+xml"/>
  <Override PartName="/ppt/charts/colors3.xml" ContentType="application/vnd.ms-office.chartcolorstyle+xml"/>
  <Override PartName="/ppt/charts/style4.xml" ContentType="application/vnd.ms-office.chartstyle+xml"/>
  <Override PartName="/ppt/charts/colors4.xml" ContentType="application/vnd.ms-office.chartcolorstyle+xml"/>
  <Override PartName="/ppt/charts/colors5.xml" ContentType="application/vnd.ms-office.chartcolorstyle+xml"/>
  <Override PartName="/ppt/charts/style5.xml" ContentType="application/vnd.ms-office.chartstyle+xml"/>
  <Override PartName="/ppt/charts/style6.xml" ContentType="application/vnd.ms-office.chartstyle+xml"/>
  <Override PartName="/ppt/charts/colors6.xml" ContentType="application/vnd.ms-office.chartcolorstyle+xml"/>
  <Override PartName="/ppt/charts/style7.xml" ContentType="application/vnd.ms-office.chartstyle+xml"/>
  <Override PartName="/ppt/charts/colors7.xml" ContentType="application/vnd.ms-office.chartcolorstyle+xml"/>
  <Override PartName="/ppt/charts/style8.xml" ContentType="application/vnd.ms-office.chartstyle+xml"/>
  <Override PartName="/ppt/charts/colors8.xml" ContentType="application/vnd.ms-office.chartcolorstyle+xml"/>
  <Override PartName="/ppt/charts/style9.xml" ContentType="application/vnd.ms-office.chartstyle+xml"/>
  <Override PartName="/ppt/charts/colors9.xml" ContentType="application/vnd.ms-office.chartcolorstyle+xml"/>
  <Override PartName="/ppt/charts/style10.xml" ContentType="application/vnd.ms-office.chartstyle+xml"/>
  <Override PartName="/ppt/charts/colors10.xml" ContentType="application/vnd.ms-office.chartcolorstyle+xml"/>
  <Override PartName="/ppt/charts/style11.xml" ContentType="application/vnd.ms-office.chartstyle+xml"/>
  <Override PartName="/ppt/charts/colors11.xml" ContentType="application/vnd.ms-office.chartcolorstyle+xml"/>
  <Override PartName="/ppt/charts/style12.xml" ContentType="application/vnd.ms-office.chartstyle+xml"/>
  <Override PartName="/ppt/charts/colors12.xml" ContentType="application/vnd.ms-office.chartcolorstyle+xml"/>
  <Override PartName="/ppt/charts/style13.xml" ContentType="application/vnd.ms-office.chartstyle+xml"/>
  <Override PartName="/ppt/charts/colors13.xml" ContentType="application/vnd.ms-office.chartcolorstyle+xml"/>
  <Override PartName="/ppt/charts/style14.xml" ContentType="application/vnd.ms-office.chartstyle+xml"/>
  <Override PartName="/ppt/charts/colors14.xml" ContentType="application/vnd.ms-office.chartcolor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8" r:id="rId2"/>
    <p:sldId id="278" r:id="rId3"/>
    <p:sldId id="270" r:id="rId4"/>
    <p:sldId id="256" r:id="rId5"/>
    <p:sldId id="259" r:id="rId6"/>
    <p:sldId id="260" r:id="rId7"/>
    <p:sldId id="261" r:id="rId8"/>
    <p:sldId id="262" r:id="rId9"/>
    <p:sldId id="263" r:id="rId10"/>
    <p:sldId id="257" r:id="rId11"/>
    <p:sldId id="265" r:id="rId12"/>
    <p:sldId id="268" r:id="rId13"/>
    <p:sldId id="264" r:id="rId14"/>
    <p:sldId id="267" r:id="rId15"/>
    <p:sldId id="266" r:id="rId16"/>
    <p:sldId id="269" r:id="rId17"/>
    <p:sldId id="274" r:id="rId18"/>
    <p:sldId id="276" r:id="rId19"/>
    <p:sldId id="275" r:id="rId20"/>
    <p:sldId id="277" r:id="rId21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BB7C7"/>
    <a:srgbClr val="D8F25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173" autoAdjust="0"/>
    <p:restoredTop sz="94660"/>
  </p:normalViewPr>
  <p:slideViewPr>
    <p:cSldViewPr snapToGrid="0">
      <p:cViewPr>
        <p:scale>
          <a:sx n="74" d="100"/>
          <a:sy n="74" d="100"/>
        </p:scale>
        <p:origin x="-78" y="-77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microsoft.com/office/2011/relationships/chartStyle" Target="style1.xml"/><Relationship Id="rId2" Type="http://schemas.microsoft.com/office/2011/relationships/chartColorStyle" Target="colors1.xml"/><Relationship Id="rId1" Type="http://schemas.openxmlformats.org/officeDocument/2006/relationships/package" Target="../embeddings/Microsoft_Excel_Worksheet1.xlsx"/></Relationships>
</file>

<file path=ppt/charts/_rels/chart10.xml.rels><?xml version="1.0" encoding="UTF-8" standalone="yes"?>
<Relationships xmlns="http://schemas.openxmlformats.org/package/2006/relationships"><Relationship Id="rId3" Type="http://schemas.microsoft.com/office/2011/relationships/chartStyle" Target="style10.xml"/><Relationship Id="rId2" Type="http://schemas.microsoft.com/office/2011/relationships/chartColorStyle" Target="colors10.xml"/><Relationship Id="rId1" Type="http://schemas.openxmlformats.org/officeDocument/2006/relationships/package" Target="../embeddings/Microsoft_Excel_Worksheet10.xlsx"/></Relationships>
</file>

<file path=ppt/charts/_rels/chart11.xml.rels><?xml version="1.0" encoding="UTF-8" standalone="yes"?>
<Relationships xmlns="http://schemas.openxmlformats.org/package/2006/relationships"><Relationship Id="rId3" Type="http://schemas.microsoft.com/office/2011/relationships/chartStyle" Target="style11.xml"/><Relationship Id="rId2" Type="http://schemas.microsoft.com/office/2011/relationships/chartColorStyle" Target="colors11.xml"/><Relationship Id="rId1" Type="http://schemas.openxmlformats.org/officeDocument/2006/relationships/package" Target="../embeddings/Microsoft_Excel_Worksheet11.xlsx"/></Relationships>
</file>

<file path=ppt/charts/_rels/chart12.xml.rels><?xml version="1.0" encoding="UTF-8" standalone="yes"?>
<Relationships xmlns="http://schemas.openxmlformats.org/package/2006/relationships"><Relationship Id="rId3" Type="http://schemas.microsoft.com/office/2011/relationships/chartStyle" Target="style12.xml"/><Relationship Id="rId2" Type="http://schemas.microsoft.com/office/2011/relationships/chartColorStyle" Target="colors12.xml"/><Relationship Id="rId1" Type="http://schemas.openxmlformats.org/officeDocument/2006/relationships/package" Target="../embeddings/Microsoft_Excel_Worksheet12.xlsx"/></Relationships>
</file>

<file path=ppt/charts/_rels/chart13.xml.rels><?xml version="1.0" encoding="UTF-8" standalone="yes"?>
<Relationships xmlns="http://schemas.openxmlformats.org/package/2006/relationships"><Relationship Id="rId3" Type="http://schemas.microsoft.com/office/2011/relationships/chartStyle" Target="style13.xml"/><Relationship Id="rId2" Type="http://schemas.microsoft.com/office/2011/relationships/chartColorStyle" Target="colors13.xml"/><Relationship Id="rId1" Type="http://schemas.openxmlformats.org/officeDocument/2006/relationships/package" Target="../embeddings/Microsoft_Excel_Worksheet13.xlsx"/></Relationships>
</file>

<file path=ppt/charts/_rels/chart14.xml.rels><?xml version="1.0" encoding="UTF-8" standalone="yes"?>
<Relationships xmlns="http://schemas.openxmlformats.org/package/2006/relationships"><Relationship Id="rId3" Type="http://schemas.microsoft.com/office/2011/relationships/chartStyle" Target="style14.xml"/><Relationship Id="rId2" Type="http://schemas.microsoft.com/office/2011/relationships/chartColorStyle" Target="colors14.xml"/><Relationship Id="rId1" Type="http://schemas.openxmlformats.org/officeDocument/2006/relationships/package" Target="../embeddings/Microsoft_Excel_Worksheet14.xlsx"/></Relationships>
</file>

<file path=ppt/charts/_rels/chart2.xml.rels><?xml version="1.0" encoding="UTF-8" standalone="yes"?>
<Relationships xmlns="http://schemas.openxmlformats.org/package/2006/relationships"><Relationship Id="rId3" Type="http://schemas.microsoft.com/office/2011/relationships/chartStyle" Target="style2.xml"/><Relationship Id="rId2" Type="http://schemas.microsoft.com/office/2011/relationships/chartColorStyle" Target="colors2.xml"/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
<Relationships xmlns="http://schemas.openxmlformats.org/package/2006/relationships"><Relationship Id="rId3" Type="http://schemas.microsoft.com/office/2011/relationships/chartStyle" Target="style3.xml"/><Relationship Id="rId2" Type="http://schemas.microsoft.com/office/2011/relationships/chartColorStyle" Target="colors3.xml"/><Relationship Id="rId1" Type="http://schemas.openxmlformats.org/officeDocument/2006/relationships/package" Target="../embeddings/Microsoft_Excel_Worksheet3.xlsx"/></Relationships>
</file>

<file path=ppt/charts/_rels/chart4.xml.rels><?xml version="1.0" encoding="UTF-8" standalone="yes"?>
<Relationships xmlns="http://schemas.openxmlformats.org/package/2006/relationships"><Relationship Id="rId3" Type="http://schemas.microsoft.com/office/2011/relationships/chartStyle" Target="style4.xml"/><Relationship Id="rId2" Type="http://schemas.microsoft.com/office/2011/relationships/chartColorStyle" Target="colors4.xml"/><Relationship Id="rId1" Type="http://schemas.openxmlformats.org/officeDocument/2006/relationships/package" Target="../embeddings/Microsoft_Excel_Worksheet4.xlsx"/></Relationships>
</file>

<file path=ppt/charts/_rels/chart5.xml.rels><?xml version="1.0" encoding="UTF-8" standalone="yes"?>
<Relationships xmlns="http://schemas.openxmlformats.org/package/2006/relationships"><Relationship Id="rId3" Type="http://schemas.microsoft.com/office/2011/relationships/chartColorStyle" Target="colors5.xml"/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5.xlsx"/><Relationship Id="rId4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microsoft.com/office/2011/relationships/chartStyle" Target="style6.xml"/><Relationship Id="rId2" Type="http://schemas.microsoft.com/office/2011/relationships/chartColorStyle" Target="colors6.xml"/><Relationship Id="rId1" Type="http://schemas.openxmlformats.org/officeDocument/2006/relationships/package" Target="../embeddings/Microsoft_Excel_Worksheet6.xlsx"/></Relationships>
</file>

<file path=ppt/charts/_rels/chart7.xml.rels><?xml version="1.0" encoding="UTF-8" standalone="yes"?>
<Relationships xmlns="http://schemas.openxmlformats.org/package/2006/relationships"><Relationship Id="rId3" Type="http://schemas.microsoft.com/office/2011/relationships/chartStyle" Target="style7.xml"/><Relationship Id="rId2" Type="http://schemas.microsoft.com/office/2011/relationships/chartColorStyle" Target="colors7.xml"/><Relationship Id="rId1" Type="http://schemas.openxmlformats.org/officeDocument/2006/relationships/package" Target="../embeddings/Microsoft_Excel_Worksheet7.xlsx"/></Relationships>
</file>

<file path=ppt/charts/_rels/chart8.xml.rels><?xml version="1.0" encoding="UTF-8" standalone="yes"?>
<Relationships xmlns="http://schemas.openxmlformats.org/package/2006/relationships"><Relationship Id="rId3" Type="http://schemas.microsoft.com/office/2011/relationships/chartStyle" Target="style8.xml"/><Relationship Id="rId2" Type="http://schemas.microsoft.com/office/2011/relationships/chartColorStyle" Target="colors8.xml"/><Relationship Id="rId1" Type="http://schemas.openxmlformats.org/officeDocument/2006/relationships/package" Target="../embeddings/Microsoft_Excel_Worksheet8.xlsx"/></Relationships>
</file>

<file path=ppt/charts/_rels/chart9.xml.rels><?xml version="1.0" encoding="UTF-8" standalone="yes"?>
<Relationships xmlns="http://schemas.openxmlformats.org/package/2006/relationships"><Relationship Id="rId3" Type="http://schemas.microsoft.com/office/2011/relationships/chartStyle" Target="style9.xml"/><Relationship Id="rId2" Type="http://schemas.microsoft.com/office/2011/relationships/chartColorStyle" Target="colors9.xml"/><Relationship Id="rId1" Type="http://schemas.openxmlformats.org/officeDocument/2006/relationships/package" Target="../embeddings/Microsoft_Excel_Worksheet9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ln>
                  <a:solidFill>
                    <a:schemeClr val="tx2">
                      <a:lumMod val="2500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sz="3600" dirty="0">
                <a:ln>
                  <a:solidFill>
                    <a:schemeClr val="tx2">
                      <a:lumMod val="25000"/>
                    </a:schemeClr>
                  </a:solidFill>
                </a:ln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Пользуетесь ли </a:t>
            </a:r>
            <a:r>
              <a:rPr lang="ru-RU" sz="3600" dirty="0" smtClean="0">
                <a:ln>
                  <a:solidFill>
                    <a:schemeClr val="tx2">
                      <a:lumMod val="25000"/>
                    </a:schemeClr>
                  </a:solidFill>
                </a:ln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 </a:t>
            </a:r>
            <a:r>
              <a:rPr lang="ru-RU" sz="3600" dirty="0">
                <a:ln>
                  <a:solidFill>
                    <a:schemeClr val="tx2">
                      <a:lumMod val="25000"/>
                    </a:schemeClr>
                  </a:solidFill>
                </a:ln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ru-RU" sz="3600" dirty="0" smtClean="0">
                <a:ln>
                  <a:solidFill>
                    <a:schemeClr val="tx2">
                      <a:lumMod val="25000"/>
                    </a:schemeClr>
                  </a:solidFill>
                </a:ln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нтернетом </a:t>
            </a:r>
            <a:r>
              <a:rPr lang="ru-RU" sz="3600" dirty="0">
                <a:ln>
                  <a:solidFill>
                    <a:schemeClr val="tx2">
                      <a:lumMod val="25000"/>
                    </a:schemeClr>
                  </a:solidFill>
                </a:ln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своей жизни?</a:t>
            </a:r>
          </a:p>
        </c:rich>
      </c:tx>
      <c:layout/>
      <c:overlay val="0"/>
      <c:spPr>
        <a:noFill/>
        <a:ln>
          <a:noFill/>
        </a:ln>
        <a:effectLst/>
      </c:spPr>
    </c:title>
    <c:autoTitleDeleted val="0"/>
    <c:view3D>
      <c:rotX val="30"/>
      <c:rotY val="0"/>
      <c:depthPercent val="100"/>
      <c:rAngAx val="0"/>
      <c:perspective val="3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Пользуетесь ли вы интернетом в своей жизни?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dPt>
            <c:idx val="1"/>
            <c:bubble3D val="0"/>
            <c:spPr>
              <a:solidFill>
                <a:schemeClr val="accent2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dPt>
            <c:idx val="2"/>
            <c:bubble3D val="0"/>
            <c:spPr>
              <a:solidFill>
                <a:schemeClr val="accent3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dPt>
            <c:idx val="3"/>
            <c:bubble3D val="0"/>
            <c:spPr>
              <a:solidFill>
                <a:schemeClr val="accent4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36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Лист1!$A$2:$A$5</c:f>
              <c:strCache>
                <c:ptCount val="2"/>
                <c:pt idx="0">
                  <c:v>Да</c:v>
                </c:pt>
                <c:pt idx="1">
                  <c:v>Нет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14</c:v>
                </c:pt>
              </c:numCache>
            </c:numRef>
          </c:val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b"/>
      <c:legendEntry>
        <c:idx val="0"/>
        <c:txPr>
          <a:bodyPr rot="0" spcFirstLastPara="1" vertOverflow="ellipsis" vert="horz" wrap="square" anchor="ctr" anchorCtr="1"/>
          <a:lstStyle/>
          <a:p>
            <a:pPr>
              <a:defRPr sz="4400" b="0" i="0" u="none" strike="noStrike" kern="1200" baseline="0">
                <a:ln>
                  <a:solidFill>
                    <a:srgbClr val="002060"/>
                  </a:solidFill>
                </a:ln>
                <a:solidFill>
                  <a:srgbClr val="002060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</c:legendEntry>
      <c:legendEntry>
        <c:idx val="1"/>
        <c:txPr>
          <a:bodyPr rot="0" spcFirstLastPara="1" vertOverflow="ellipsis" vert="horz" wrap="square" anchor="ctr" anchorCtr="1"/>
          <a:lstStyle/>
          <a:p>
            <a:pPr>
              <a:defRPr sz="4800" b="0" i="0" u="none" strike="noStrike" kern="1200" baseline="0">
                <a:ln>
                  <a:solidFill>
                    <a:srgbClr val="002060"/>
                  </a:solidFill>
                </a:ln>
                <a:solidFill>
                  <a:srgbClr val="002060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</c:legendEntry>
      <c:legendEntry>
        <c:idx val="2"/>
        <c:delete val="1"/>
      </c:legendEntry>
      <c:legendEntry>
        <c:idx val="3"/>
        <c:delete val="1"/>
      </c:legendEntry>
      <c:layout>
        <c:manualLayout>
          <c:xMode val="edge"/>
          <c:yMode val="edge"/>
          <c:x val="0.42116449311023624"/>
          <c:y val="0.87000640563444842"/>
          <c:w val="0.4014210137795276"/>
          <c:h val="0.11593109523061668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3600" b="0" i="0" u="none" strike="noStrike" kern="1200" spc="0" baseline="0">
                <a:solidFill>
                  <a:schemeClr val="accent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dirty="0"/>
              <a:t>Сколько времени вы проводите в сети </a:t>
            </a:r>
            <a:r>
              <a:rPr lang="ru-RU" dirty="0" smtClean="0"/>
              <a:t>Интернет</a:t>
            </a:r>
            <a:r>
              <a:rPr lang="ru-RU" dirty="0"/>
              <a:t>?</a:t>
            </a:r>
          </a:p>
        </c:rich>
      </c:tx>
      <c:layout/>
      <c:overlay val="0"/>
      <c:spPr>
        <a:noFill/>
        <a:ln>
          <a:noFill/>
        </a:ln>
        <a:effectLst/>
      </c:spPr>
    </c:title>
    <c:autoTitleDeleted val="0"/>
    <c:view3D>
      <c:rotX val="30"/>
      <c:rotY val="0"/>
      <c:depthPercent val="100"/>
      <c:rAngAx val="0"/>
      <c:perspective val="3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Сколько времени вы проводите в сети интернет?</c:v>
                </c:pt>
              </c:strCache>
            </c:strRef>
          </c:tx>
          <c:dPt>
            <c:idx val="0"/>
            <c:bubble3D val="0"/>
            <c:spPr>
              <a:solidFill>
                <a:schemeClr val="accent2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dPt>
            <c:idx val="1"/>
            <c:bubble3D val="0"/>
            <c:spPr>
              <a:solidFill>
                <a:schemeClr val="accent4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dPt>
            <c:idx val="2"/>
            <c:bubble3D val="0"/>
            <c:spPr>
              <a:solidFill>
                <a:schemeClr val="accent6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36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Лист1!$A$2:$A$4</c:f>
              <c:strCache>
                <c:ptCount val="3"/>
                <c:pt idx="0">
                  <c:v>15-60 минут</c:v>
                </c:pt>
                <c:pt idx="1">
                  <c:v>2-4 часа</c:v>
                </c:pt>
                <c:pt idx="2">
                  <c:v>На протяжении всего (рабочего) дня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4</c:v>
                </c:pt>
                <c:pt idx="1">
                  <c:v>6</c:v>
                </c:pt>
                <c:pt idx="2">
                  <c:v>4</c:v>
                </c:pt>
              </c:numCache>
            </c:numRef>
          </c:val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baseline="0">
              <a:solidFill>
                <a:schemeClr val="accent2">
                  <a:lumMod val="50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800" b="0" i="0" u="none" strike="noStrike" kern="1200" spc="0" baseline="0">
                <a:solidFill>
                  <a:schemeClr val="accent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dirty="0"/>
              <a:t>Что бы </a:t>
            </a:r>
            <a:r>
              <a:rPr lang="ru-RU" dirty="0" smtClean="0"/>
              <a:t>Вы </a:t>
            </a:r>
            <a:r>
              <a:rPr lang="ru-RU" dirty="0"/>
              <a:t>сделали если прямо сейчас вам ограничили доступ к сети </a:t>
            </a:r>
            <a:r>
              <a:rPr lang="ru-RU" dirty="0" smtClean="0"/>
              <a:t>Интернет</a:t>
            </a:r>
            <a:r>
              <a:rPr lang="ru-RU" dirty="0"/>
              <a:t>?</a:t>
            </a:r>
          </a:p>
        </c:rich>
      </c:tx>
      <c:layout/>
      <c:overlay val="0"/>
      <c:spPr>
        <a:noFill/>
        <a:ln>
          <a:noFill/>
        </a:ln>
        <a:effectLst/>
      </c:spPr>
    </c:title>
    <c:autoTitleDeleted val="0"/>
    <c:view3D>
      <c:rotX val="30"/>
      <c:rotY val="0"/>
      <c:depthPercent val="100"/>
      <c:rAngAx val="0"/>
      <c:perspective val="3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Что бы вы сделали если прямо сейчас вам ограничили доступ к сети интернет?</c:v>
                </c:pt>
              </c:strCache>
            </c:strRef>
          </c:tx>
          <c:dPt>
            <c:idx val="0"/>
            <c:bubble3D val="0"/>
            <c:spPr>
              <a:solidFill>
                <a:schemeClr val="accent6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dPt>
            <c:idx val="1"/>
            <c:bubble3D val="0"/>
            <c:spPr>
              <a:solidFill>
                <a:schemeClr val="accent1">
                  <a:lumMod val="60000"/>
                  <a:lumOff val="4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dPt>
            <c:idx val="2"/>
            <c:bubble3D val="0"/>
            <c:spPr>
              <a:solidFill>
                <a:schemeClr val="accent4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dPt>
            <c:idx val="3"/>
            <c:bubble3D val="0"/>
            <c:spPr>
              <a:solidFill>
                <a:schemeClr val="accent6">
                  <a:lumMod val="6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32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Лист1!$A$2:$A$5</c:f>
              <c:strCache>
                <c:ptCount val="4"/>
                <c:pt idx="0">
                  <c:v>Я бы спокойно отнёсся к этому</c:v>
                </c:pt>
                <c:pt idx="1">
                  <c:v>Я бы обрадовался, что стало больше свободного времени</c:v>
                </c:pt>
                <c:pt idx="2">
                  <c:v>Я бы растерялся</c:v>
                </c:pt>
                <c:pt idx="3">
                  <c:v>Я бы очень расстроился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6</c:v>
                </c:pt>
                <c:pt idx="1">
                  <c:v>5</c:v>
                </c:pt>
                <c:pt idx="2">
                  <c:v>0</c:v>
                </c:pt>
                <c:pt idx="3">
                  <c:v>3</c:v>
                </c:pt>
              </c:numCache>
            </c:numRef>
          </c:val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baseline="0">
              <a:solidFill>
                <a:schemeClr val="accent2">
                  <a:lumMod val="50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3200" b="0" i="0" u="none" strike="noStrike" kern="1200" spc="0" baseline="0">
                <a:solidFill>
                  <a:schemeClr val="accent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dirty="0"/>
              <a:t>Готовы ли </a:t>
            </a:r>
            <a:r>
              <a:rPr lang="ru-RU" dirty="0" smtClean="0"/>
              <a:t>Вы </a:t>
            </a:r>
            <a:r>
              <a:rPr lang="ru-RU" dirty="0"/>
              <a:t>при необходимости отказаться от </a:t>
            </a:r>
            <a:r>
              <a:rPr lang="ru-RU" dirty="0" smtClean="0"/>
              <a:t>Интернета</a:t>
            </a:r>
            <a:r>
              <a:rPr lang="ru-RU" dirty="0"/>
              <a:t>?</a:t>
            </a:r>
          </a:p>
        </c:rich>
      </c:tx>
      <c:layout/>
      <c:overlay val="0"/>
      <c:spPr>
        <a:noFill/>
        <a:ln>
          <a:noFill/>
        </a:ln>
        <a:effectLst/>
      </c:spPr>
    </c:title>
    <c:autoTitleDeleted val="0"/>
    <c:view3D>
      <c:rotX val="30"/>
      <c:rotY val="0"/>
      <c:depthPercent val="100"/>
      <c:rAngAx val="0"/>
      <c:perspective val="3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Готовы ли вы при необходимости отказаться от интернета?</c:v>
                </c:pt>
              </c:strCache>
            </c:strRef>
          </c:tx>
          <c:dPt>
            <c:idx val="0"/>
            <c:bubble3D val="0"/>
            <c:spPr>
              <a:solidFill>
                <a:schemeClr val="accent2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dPt>
            <c:idx val="1"/>
            <c:bubble3D val="0"/>
            <c:spPr>
              <a:solidFill>
                <a:schemeClr val="accent4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dPt>
            <c:idx val="2"/>
            <c:bubble3D val="0"/>
            <c:spPr>
              <a:solidFill>
                <a:schemeClr val="accent6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36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Лист1!$A$2:$A$4</c:f>
              <c:strCache>
                <c:ptCount val="3"/>
                <c:pt idx="0">
                  <c:v>Да, готов прямо сейчас</c:v>
                </c:pt>
                <c:pt idx="1">
                  <c:v>Могу, но ненадолго</c:v>
                </c:pt>
                <c:pt idx="2">
                  <c:v>Не готов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2</c:v>
                </c:pt>
                <c:pt idx="1">
                  <c:v>11</c:v>
                </c:pt>
                <c:pt idx="2">
                  <c:v>1</c:v>
                </c:pt>
              </c:numCache>
            </c:numRef>
          </c:val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baseline="0">
              <a:solidFill>
                <a:schemeClr val="accent2">
                  <a:lumMod val="50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view3D>
      <c:rotX val="30"/>
      <c:rotY val="0"/>
      <c:depthPercent val="100"/>
      <c:rAngAx val="0"/>
      <c:perspective val="3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"/>
          <c:y val="0.14062626734308398"/>
          <c:w val="0.96011980046197654"/>
          <c:h val="0.60631947631472638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до 18-ти лет</c:v>
                </c:pt>
              </c:strCache>
            </c:strRef>
          </c:tx>
          <c:spPr>
            <a:solidFill>
              <a:schemeClr val="accent6">
                <a:lumMod val="40000"/>
                <a:lumOff val="60000"/>
              </a:schemeClr>
            </a:solidFill>
          </c:spPr>
          <c:dPt>
            <c:idx val="0"/>
            <c:bubble3D val="0"/>
            <c:spPr>
              <a:solidFill>
                <a:schemeClr val="tx1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dPt>
            <c:idx val="1"/>
            <c:bubble3D val="0"/>
            <c:spPr>
              <a:solidFill>
                <a:schemeClr val="accent6">
                  <a:lumMod val="40000"/>
                  <a:lumOff val="6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dPt>
            <c:idx val="2"/>
            <c:bubble3D val="0"/>
            <c:spPr>
              <a:solidFill>
                <a:schemeClr val="bg2">
                  <a:lumMod val="40000"/>
                  <a:lumOff val="6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cat>
            <c:strRef>
              <c:f>Лист1!$A$2:$A$4</c:f>
              <c:strCache>
                <c:ptCount val="3"/>
                <c:pt idx="0">
                  <c:v>Социальные сети</c:v>
                </c:pt>
                <c:pt idx="1">
                  <c:v>Поиск полезной информации</c:v>
                </c:pt>
                <c:pt idx="2">
                  <c:v>Онлайн-игры, фильмы, книги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3</c:v>
                </c:pt>
                <c:pt idx="1">
                  <c:v>6</c:v>
                </c:pt>
                <c:pt idx="2">
                  <c:v>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view3D>
      <c:rotX val="30"/>
      <c:rotY val="90"/>
      <c:depthPercent val="100"/>
      <c:rAngAx val="0"/>
      <c:perspective val="3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"/>
          <c:y val="0"/>
          <c:w val="1"/>
          <c:h val="1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после 18-ти лет</c:v>
                </c:pt>
              </c:strCache>
            </c:strRef>
          </c:tx>
          <c:spPr>
            <a:solidFill>
              <a:schemeClr val="accent5">
                <a:lumMod val="60000"/>
                <a:lumOff val="40000"/>
              </a:schemeClr>
            </a:solidFill>
          </c:spPr>
          <c:explosion val="28"/>
          <c:dPt>
            <c:idx val="0"/>
            <c:bubble3D val="0"/>
            <c:explosion val="0"/>
            <c:spPr>
              <a:solidFill>
                <a:schemeClr val="accent6">
                  <a:lumMod val="40000"/>
                  <a:lumOff val="6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dPt>
            <c:idx val="1"/>
            <c:bubble3D val="0"/>
            <c:explosion val="0"/>
            <c:spPr>
              <a:solidFill>
                <a:schemeClr val="tx1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dPt>
            <c:idx val="2"/>
            <c:bubble3D val="0"/>
            <c:explosion val="0"/>
            <c:spPr>
              <a:solidFill>
                <a:srgbClr val="ABB7C7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cat>
            <c:strRef>
              <c:f>Лист1!$A$2:$A$4</c:f>
              <c:strCache>
                <c:ptCount val="3"/>
                <c:pt idx="0">
                  <c:v>Рабочая деятельность</c:v>
                </c:pt>
                <c:pt idx="1">
                  <c:v>Социальные сети</c:v>
                </c:pt>
                <c:pt idx="2">
                  <c:v>Фильмы, игры, книги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6</c:v>
                </c:pt>
                <c:pt idx="1">
                  <c:v>2</c:v>
                </c:pt>
                <c:pt idx="2">
                  <c:v>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3200" b="0" i="0" u="none" strike="noStrike" kern="1200" spc="0" baseline="0">
                <a:solidFill>
                  <a:srgbClr val="002060"/>
                </a:solidFill>
                <a:latin typeface="+mn-lt"/>
                <a:ea typeface="+mn-ea"/>
                <a:cs typeface="+mn-cs"/>
              </a:defRPr>
            </a:pPr>
            <a:r>
              <a:rPr lang="ru-RU" dirty="0"/>
              <a:t>Считаете ли </a:t>
            </a:r>
            <a:r>
              <a:rPr lang="ru-RU" dirty="0" smtClean="0"/>
              <a:t>Вы Интернет </a:t>
            </a:r>
            <a:r>
              <a:rPr lang="ru-RU" dirty="0"/>
              <a:t>необходимостью?</a:t>
            </a:r>
          </a:p>
        </c:rich>
      </c:tx>
      <c:layout/>
      <c:overlay val="0"/>
      <c:spPr>
        <a:noFill/>
        <a:ln>
          <a:noFill/>
        </a:ln>
        <a:effectLst/>
      </c:spPr>
    </c:title>
    <c:autoTitleDeleted val="0"/>
    <c:view3D>
      <c:rotX val="30"/>
      <c:rotY val="0"/>
      <c:depthPercent val="100"/>
      <c:rAngAx val="0"/>
      <c:perspective val="3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Считаете ли вы интернет необходимостью?</c:v>
                </c:pt>
              </c:strCache>
            </c:strRef>
          </c:tx>
          <c:dPt>
            <c:idx val="0"/>
            <c:bubble3D val="0"/>
            <c:spPr>
              <a:solidFill>
                <a:srgbClr val="FFFF00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dPt>
            <c:idx val="1"/>
            <c:bubble3D val="0"/>
            <c:spPr>
              <a:solidFill>
                <a:schemeClr val="accent5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dPt>
            <c:idx val="2"/>
            <c:bubble3D val="0"/>
            <c:spPr>
              <a:solidFill>
                <a:schemeClr val="accent4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40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Лист1!$A$2:$A$4</c:f>
              <c:strCache>
                <c:ptCount val="3"/>
                <c:pt idx="0">
                  <c:v>Да, без него не обойтись</c:v>
                </c:pt>
                <c:pt idx="1">
                  <c:v>При необходимости могу спокойно обойтись без него</c:v>
                </c:pt>
                <c:pt idx="2">
                  <c:v>Я абсолютно в нём не нуждаюсь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6</c:v>
                </c:pt>
                <c:pt idx="1">
                  <c:v>8</c:v>
                </c:pt>
                <c:pt idx="2">
                  <c:v>0</c:v>
                </c:pt>
              </c:numCache>
            </c:numRef>
          </c:val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baseline="0">
              <a:solidFill>
                <a:srgbClr val="002060"/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3200" b="0" i="0" u="none" strike="noStrike" kern="1200" spc="0" baseline="0">
                <a:solidFill>
                  <a:srgbClr val="002060"/>
                </a:solidFill>
                <a:latin typeface="+mn-lt"/>
                <a:ea typeface="+mn-ea"/>
                <a:cs typeface="+mn-cs"/>
              </a:defRPr>
            </a:pPr>
            <a:r>
              <a:rPr lang="ru-RU" dirty="0"/>
              <a:t>С какой целью </a:t>
            </a:r>
            <a:r>
              <a:rPr lang="ru-RU" dirty="0" smtClean="0"/>
              <a:t>Вы </a:t>
            </a:r>
            <a:r>
              <a:rPr lang="ru-RU" dirty="0"/>
              <a:t>используете Интернет?</a:t>
            </a:r>
          </a:p>
        </c:rich>
      </c:tx>
      <c:layout/>
      <c:overlay val="0"/>
      <c:spPr>
        <a:noFill/>
        <a:ln>
          <a:noFill/>
        </a:ln>
        <a:effectLst/>
      </c:spPr>
    </c:title>
    <c:autoTitleDeleted val="0"/>
    <c:plotArea>
      <c:layout>
        <c:manualLayout>
          <c:layoutTarget val="inner"/>
          <c:xMode val="edge"/>
          <c:yMode val="edge"/>
          <c:x val="8.1813681102362215E-2"/>
          <c:y val="0.1350465997853163"/>
          <c:w val="0.91068631889763785"/>
          <c:h val="0.6381569719335852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С какой целью вы используете Интернет?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8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Лист1!$A$2:$A$4</c:f>
              <c:strCache>
                <c:ptCount val="3"/>
                <c:pt idx="0">
                  <c:v>Социальные сети</c:v>
                </c:pt>
                <c:pt idx="1">
                  <c:v>Поиск полезной информации</c:v>
                </c:pt>
                <c:pt idx="2">
                  <c:v>Время препровождение (фильмы, игры, книги)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10</c:v>
                </c:pt>
                <c:pt idx="1">
                  <c:v>13</c:v>
                </c:pt>
                <c:pt idx="2">
                  <c:v>9</c:v>
                </c:pt>
              </c:numCache>
            </c:numRef>
          </c:val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22089088"/>
        <c:axId val="22141184"/>
      </c:barChart>
      <c:catAx>
        <c:axId val="2208908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00" b="0" i="0" u="none" strike="noStrike" kern="1200" baseline="0">
                <a:solidFill>
                  <a:srgbClr val="002060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22141184"/>
        <c:crosses val="autoZero"/>
        <c:auto val="1"/>
        <c:lblAlgn val="ctr"/>
        <c:lblOffset val="100"/>
        <c:noMultiLvlLbl val="0"/>
      </c:catAx>
      <c:valAx>
        <c:axId val="2214118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rgbClr val="002060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2208908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2000">
          <a:solidFill>
            <a:srgbClr val="002060"/>
          </a:solidFill>
        </a:defRPr>
      </a:pPr>
      <a:endParaRPr lang="ru-RU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800" b="0" i="0" u="none" strike="noStrike" kern="1200" spc="0" baseline="0">
                <a:solidFill>
                  <a:srgbClr val="002060"/>
                </a:solidFill>
                <a:latin typeface="+mn-lt"/>
                <a:ea typeface="+mn-ea"/>
                <a:cs typeface="+mn-cs"/>
              </a:defRPr>
            </a:pPr>
            <a:r>
              <a:rPr lang="ru-RU" dirty="0"/>
              <a:t>Сколько времени </a:t>
            </a:r>
            <a:r>
              <a:rPr lang="ru-RU" dirty="0" smtClean="0"/>
              <a:t>Вы </a:t>
            </a:r>
            <a:r>
              <a:rPr lang="ru-RU" dirty="0"/>
              <a:t>проводите в сети Интернет?</a:t>
            </a:r>
          </a:p>
        </c:rich>
      </c:tx>
      <c:layout/>
      <c:overlay val="0"/>
      <c:spPr>
        <a:noFill/>
        <a:ln>
          <a:noFill/>
        </a:ln>
        <a:effectLst/>
      </c:spPr>
    </c:title>
    <c:autoTitleDeleted val="0"/>
    <c:view3D>
      <c:rotX val="30"/>
      <c:rotY val="0"/>
      <c:depthPercent val="100"/>
      <c:rAngAx val="0"/>
      <c:perspective val="3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Сколько времени вы проводите в сети Интернет?</c:v>
                </c:pt>
              </c:strCache>
            </c:strRef>
          </c:tx>
          <c:dPt>
            <c:idx val="0"/>
            <c:bubble3D val="0"/>
            <c:spPr>
              <a:solidFill>
                <a:schemeClr val="accent2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dPt>
            <c:idx val="1"/>
            <c:bubble3D val="0"/>
            <c:spPr>
              <a:solidFill>
                <a:schemeClr val="accent4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dPt>
            <c:idx val="2"/>
            <c:bubble3D val="0"/>
            <c:spPr>
              <a:solidFill>
                <a:schemeClr val="accent6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48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Лист1!$A$2:$A$4</c:f>
              <c:strCache>
                <c:ptCount val="3"/>
                <c:pt idx="0">
                  <c:v>10-60 минут</c:v>
                </c:pt>
                <c:pt idx="1">
                  <c:v>2-4 часа</c:v>
                </c:pt>
                <c:pt idx="2">
                  <c:v>На протяжении всего дня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3</c:v>
                </c:pt>
                <c:pt idx="1">
                  <c:v>7</c:v>
                </c:pt>
                <c:pt idx="2">
                  <c:v>4</c:v>
                </c:pt>
              </c:numCache>
            </c:numRef>
          </c:val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baseline="0">
              <a:solidFill>
                <a:srgbClr val="002060"/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3200" b="0" i="0" u="none" strike="noStrike" kern="1200" spc="0" baseline="0">
                <a:solidFill>
                  <a:srgbClr val="002060"/>
                </a:solidFill>
                <a:latin typeface="+mn-lt"/>
                <a:ea typeface="+mn-ea"/>
                <a:cs typeface="+mn-cs"/>
              </a:defRPr>
            </a:pPr>
            <a:r>
              <a:rPr lang="ru-RU" dirty="0"/>
              <a:t>Что бы </a:t>
            </a:r>
            <a:r>
              <a:rPr lang="ru-RU" dirty="0" smtClean="0"/>
              <a:t>Вы </a:t>
            </a:r>
            <a:r>
              <a:rPr lang="ru-RU" dirty="0"/>
              <a:t>сделали, если прямо сейчас вам ограничили доступ к сети Интернет?</a:t>
            </a:r>
          </a:p>
        </c:rich>
      </c:tx>
      <c:layout/>
      <c:overlay val="0"/>
      <c:spPr>
        <a:noFill/>
        <a:ln>
          <a:noFill/>
        </a:ln>
        <a:effectLst/>
      </c:spPr>
    </c:title>
    <c:autoTitleDeleted val="0"/>
    <c:view3D>
      <c:rotX val="30"/>
      <c:rotY val="0"/>
      <c:depthPercent val="100"/>
      <c:rAngAx val="0"/>
      <c:perspective val="3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Что бы вы сделали, если прямо сейчас вам ограничили доступ к сети Интернет?</c:v>
                </c:pt>
              </c:strCache>
            </c:strRef>
          </c:tx>
          <c:dPt>
            <c:idx val="0"/>
            <c:bubble3D val="0"/>
            <c:spPr>
              <a:solidFill>
                <a:srgbClr val="FFFF00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dPt>
            <c:idx val="1"/>
            <c:bubble3D val="0"/>
            <c:spPr>
              <a:solidFill>
                <a:schemeClr val="accent4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dPt>
            <c:idx val="2"/>
            <c:bubble3D val="0"/>
            <c:spPr>
              <a:solidFill>
                <a:schemeClr val="accent6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dPt>
            <c:idx val="3"/>
            <c:bubble3D val="0"/>
            <c:spPr>
              <a:solidFill>
                <a:schemeClr val="accent2">
                  <a:lumMod val="6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cat>
            <c:strRef>
              <c:f>Лист1!$A$2:$A$5</c:f>
              <c:strCache>
                <c:ptCount val="4"/>
                <c:pt idx="0">
                  <c:v>Я бы абсолютно спокойно отнёсся к этому</c:v>
                </c:pt>
                <c:pt idx="1">
                  <c:v>я бы обрадовался, что стало больше свободного времени</c:v>
                </c:pt>
                <c:pt idx="2">
                  <c:v>Я бы растерялся</c:v>
                </c:pt>
                <c:pt idx="3">
                  <c:v>Я бы очень расстроился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5</c:v>
                </c:pt>
                <c:pt idx="1">
                  <c:v>4</c:v>
                </c:pt>
                <c:pt idx="2">
                  <c:v>3</c:v>
                </c:pt>
                <c:pt idx="3">
                  <c:v>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baseline="0">
              <a:solidFill>
                <a:srgbClr val="002060"/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  <c:userShapes r:id="rId2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800" b="0" i="0" u="none" strike="noStrike" kern="1200" spc="0" baseline="0">
                <a:solidFill>
                  <a:srgbClr val="002060"/>
                </a:solidFill>
                <a:latin typeface="+mn-lt"/>
                <a:ea typeface="+mn-ea"/>
                <a:cs typeface="+mn-cs"/>
              </a:defRPr>
            </a:pPr>
            <a:r>
              <a:rPr lang="ru-RU" dirty="0"/>
              <a:t>Готовы ли </a:t>
            </a:r>
            <a:r>
              <a:rPr lang="ru-RU" dirty="0" smtClean="0"/>
              <a:t>Вы </a:t>
            </a:r>
            <a:r>
              <a:rPr lang="ru-RU" dirty="0"/>
              <a:t>при необходимости отказаться от Интернета?</a:t>
            </a:r>
          </a:p>
        </c:rich>
      </c:tx>
      <c:layout/>
      <c:overlay val="0"/>
      <c:spPr>
        <a:noFill/>
        <a:ln>
          <a:noFill/>
        </a:ln>
        <a:effectLst/>
      </c:spPr>
    </c:title>
    <c:autoTitleDeleted val="0"/>
    <c:view3D>
      <c:rotX val="30"/>
      <c:rotY val="0"/>
      <c:depthPercent val="100"/>
      <c:rAngAx val="0"/>
      <c:perspective val="3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Готовы ли вы при необходимости отказаться от Интернета?</c:v>
                </c:pt>
              </c:strCache>
            </c:strRef>
          </c:tx>
          <c:dPt>
            <c:idx val="0"/>
            <c:bubble3D val="0"/>
            <c:spPr>
              <a:solidFill>
                <a:schemeClr val="accent1">
                  <a:lumMod val="40000"/>
                  <a:lumOff val="6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dPt>
            <c:idx val="1"/>
            <c:bubble3D val="0"/>
            <c:spPr>
              <a:solidFill>
                <a:schemeClr val="accent5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dPt>
            <c:idx val="2"/>
            <c:bubble3D val="0"/>
            <c:spPr>
              <a:solidFill>
                <a:schemeClr val="accent4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36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Лист1!$A$2:$A$4</c:f>
              <c:strCache>
                <c:ptCount val="3"/>
                <c:pt idx="0">
                  <c:v>Да, готов прямо сейчас</c:v>
                </c:pt>
                <c:pt idx="1">
                  <c:v>Могу, но ненадолго</c:v>
                </c:pt>
                <c:pt idx="2">
                  <c:v>Не готов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2</c:v>
                </c:pt>
                <c:pt idx="1">
                  <c:v>10</c:v>
                </c:pt>
                <c:pt idx="2">
                  <c:v>2</c:v>
                </c:pt>
              </c:numCache>
            </c:numRef>
          </c:val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baseline="0">
              <a:solidFill>
                <a:srgbClr val="002060"/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800" b="0" i="0" u="none" strike="noStrike" kern="1200" spc="0" baseline="0">
                <a:solidFill>
                  <a:schemeClr val="accent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dirty="0"/>
              <a:t>Пользуетесь ли </a:t>
            </a:r>
            <a:r>
              <a:rPr lang="ru-RU" dirty="0" smtClean="0"/>
              <a:t>Вы </a:t>
            </a:r>
            <a:r>
              <a:rPr lang="ru-RU" dirty="0"/>
              <a:t>И</a:t>
            </a:r>
            <a:r>
              <a:rPr lang="ru-RU" dirty="0" smtClean="0"/>
              <a:t>нтернетом </a:t>
            </a:r>
            <a:r>
              <a:rPr lang="ru-RU" dirty="0"/>
              <a:t>в своей жизни?</a:t>
            </a:r>
          </a:p>
        </c:rich>
      </c:tx>
      <c:layout/>
      <c:overlay val="0"/>
      <c:spPr>
        <a:noFill/>
        <a:ln>
          <a:noFill/>
        </a:ln>
        <a:effectLst/>
      </c:spPr>
    </c:title>
    <c:autoTitleDeleted val="0"/>
    <c:view3D>
      <c:rotX val="30"/>
      <c:rotY val="0"/>
      <c:depthPercent val="100"/>
      <c:rAngAx val="0"/>
      <c:perspective val="3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Пользуетесь ли вы интернетом в своей жизни?</c:v>
                </c:pt>
              </c:strCache>
            </c:strRef>
          </c:tx>
          <c:dPt>
            <c:idx val="0"/>
            <c:bubble3D val="0"/>
            <c:spPr>
              <a:solidFill>
                <a:schemeClr val="accent6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dPt>
            <c:idx val="1"/>
            <c:bubble3D val="0"/>
            <c:spPr>
              <a:solidFill>
                <a:schemeClr val="accent5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3200" b="0" i="0" u="none" strike="noStrike" kern="1200" baseline="0">
                    <a:ln>
                      <a:solidFill>
                        <a:schemeClr val="tx1"/>
                      </a:solidFill>
                    </a:ln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Лист1!$A$2:$A$3</c:f>
              <c:strCache>
                <c:ptCount val="2"/>
                <c:pt idx="0">
                  <c:v>Да</c:v>
                </c:pt>
                <c:pt idx="1">
                  <c:v>Нет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13</c:v>
                </c:pt>
                <c:pt idx="1">
                  <c:v>1</c:v>
                </c:pt>
              </c:numCache>
            </c:numRef>
          </c:val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800" b="0" i="0" u="none" strike="noStrike" kern="1200" baseline="0">
              <a:solidFill>
                <a:schemeClr val="accent2">
                  <a:lumMod val="50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3200" b="0" i="0" u="none" strike="noStrike" kern="1200" spc="0" baseline="0">
                <a:solidFill>
                  <a:schemeClr val="accent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dirty="0"/>
              <a:t>Считаете ли </a:t>
            </a:r>
            <a:r>
              <a:rPr lang="ru-RU" dirty="0" smtClean="0"/>
              <a:t>Вы </a:t>
            </a:r>
            <a:r>
              <a:rPr lang="ru-RU" dirty="0"/>
              <a:t>И</a:t>
            </a:r>
            <a:r>
              <a:rPr lang="ru-RU" dirty="0" smtClean="0"/>
              <a:t>нтернет </a:t>
            </a:r>
            <a:r>
              <a:rPr lang="ru-RU" dirty="0"/>
              <a:t>необходимостью?</a:t>
            </a:r>
          </a:p>
        </c:rich>
      </c:tx>
      <c:layout/>
      <c:overlay val="0"/>
      <c:spPr>
        <a:noFill/>
        <a:ln>
          <a:noFill/>
        </a:ln>
        <a:effectLst/>
      </c:spPr>
    </c:title>
    <c:autoTitleDeleted val="0"/>
    <c:view3D>
      <c:rotX val="30"/>
      <c:rotY val="0"/>
      <c:depthPercent val="100"/>
      <c:rAngAx val="0"/>
      <c:perspective val="3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1.5996893471665975E-2"/>
          <c:y val="0.11456767360845423"/>
          <c:w val="0.97486202454452486"/>
          <c:h val="0.67980155324615743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Считаете ли вы интернет необходимостью?</c:v>
                </c:pt>
              </c:strCache>
            </c:strRef>
          </c:tx>
          <c:dPt>
            <c:idx val="0"/>
            <c:bubble3D val="0"/>
            <c:spPr>
              <a:solidFill>
                <a:schemeClr val="accent2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dPt>
            <c:idx val="1"/>
            <c:bubble3D val="0"/>
            <c:spPr>
              <a:solidFill>
                <a:schemeClr val="accent4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dPt>
            <c:idx val="2"/>
            <c:bubble3D val="0"/>
            <c:spPr>
              <a:solidFill>
                <a:schemeClr val="accent6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36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Лист1!$A$2:$A$4</c:f>
              <c:strCache>
                <c:ptCount val="3"/>
                <c:pt idx="0">
                  <c:v>Да, без него не обойтись</c:v>
                </c:pt>
                <c:pt idx="1">
                  <c:v>При необходимости могу спокойно обойтись без него</c:v>
                </c:pt>
                <c:pt idx="2">
                  <c:v>Я абсолютно в нём не нуждаюсь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7</c:v>
                </c:pt>
                <c:pt idx="1">
                  <c:v>7</c:v>
                </c:pt>
                <c:pt idx="2">
                  <c:v>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baseline="0">
              <a:solidFill>
                <a:schemeClr val="accent2">
                  <a:lumMod val="50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3200" b="0" i="0" u="none" strike="noStrike" kern="1200" spc="0" baseline="0">
                <a:solidFill>
                  <a:schemeClr val="accent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sz="3200" dirty="0" smtClean="0">
                <a:solidFill>
                  <a:schemeClr val="accent2">
                    <a:lumMod val="50000"/>
                  </a:schemeClr>
                </a:solidFill>
              </a:rPr>
              <a:t>С какой целью Вы используете Интернет?</a:t>
            </a:r>
            <a:endParaRPr lang="ru-RU" sz="3200" dirty="0">
              <a:solidFill>
                <a:schemeClr val="accent2">
                  <a:lumMod val="50000"/>
                </a:schemeClr>
              </a:solidFill>
            </a:endParaRPr>
          </a:p>
        </c:rich>
      </c:tx>
      <c:layout/>
      <c:overlay val="0"/>
      <c:spPr>
        <a:noFill/>
        <a:ln>
          <a:noFill/>
        </a:ln>
        <a:effectLst/>
      </c:sp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4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Лист1!$A$2:$A$5</c:f>
              <c:strCache>
                <c:ptCount val="3"/>
                <c:pt idx="0">
                  <c:v>Исключительно в целях рабочей деятельности</c:v>
                </c:pt>
                <c:pt idx="1">
                  <c:v>Социальные сети</c:v>
                </c:pt>
                <c:pt idx="2">
                  <c:v>Время препровождение (книги, игры, фильмы)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11</c:v>
                </c:pt>
                <c:pt idx="1">
                  <c:v>6</c:v>
                </c:pt>
                <c:pt idx="2">
                  <c:v>6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Столбец2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Лист1!$A$2:$A$5</c:f>
              <c:strCache>
                <c:ptCount val="3"/>
                <c:pt idx="0">
                  <c:v>Исключительно в целях рабочей деятельности</c:v>
                </c:pt>
                <c:pt idx="1">
                  <c:v>Социальные сети</c:v>
                </c:pt>
                <c:pt idx="2">
                  <c:v>Время препровождение (книги, игры, фильмы)</c:v>
                </c:pt>
              </c:strCache>
            </c:strRef>
          </c:cat>
          <c:val>
            <c:numRef>
              <c:f>Лист1!$C$2:$C$5</c:f>
              <c:numCache>
                <c:formatCode>General</c:formatCode>
                <c:ptCount val="4"/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Столбец1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Лист1!$A$2:$A$5</c:f>
              <c:strCache>
                <c:ptCount val="3"/>
                <c:pt idx="0">
                  <c:v>Исключительно в целях рабочей деятельности</c:v>
                </c:pt>
                <c:pt idx="1">
                  <c:v>Социальные сети</c:v>
                </c:pt>
                <c:pt idx="2">
                  <c:v>Время препровождение (книги, игры, фильмы)</c:v>
                </c:pt>
              </c:strCache>
            </c:strRef>
          </c:cat>
          <c:val>
            <c:numRef>
              <c:f>Лист1!$D$2:$D$5</c:f>
              <c:numCache>
                <c:formatCode>General</c:formatCode>
                <c:ptCount val="4"/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axId val="25103744"/>
        <c:axId val="25109632"/>
      </c:barChart>
      <c:catAx>
        <c:axId val="2510374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accent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25109632"/>
        <c:crosses val="autoZero"/>
        <c:auto val="1"/>
        <c:lblAlgn val="ctr"/>
        <c:lblOffset val="100"/>
        <c:noMultiLvlLbl val="0"/>
      </c:catAx>
      <c:valAx>
        <c:axId val="2510963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2510374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1.xml><?xml version="1.0" encoding="utf-8"?>
<cs:colorStyle xmlns:cs="http://schemas.microsoft.com/office/drawing/2012/chartStyle" xmlns:a="http://schemas.openxmlformats.org/drawingml/2006/main" meth="cycle" id="13">
  <a:schemeClr val="accent6"/>
  <a:schemeClr val="accent5"/>
  <a:schemeClr val="accent4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2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3">
  <a:schemeClr val="accent6"/>
  <a:schemeClr val="accent5"/>
  <a:schemeClr val="accent4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3">
  <a:schemeClr val="accent6"/>
  <a:schemeClr val="accent5"/>
  <a:schemeClr val="accent4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3">
  <a:schemeClr val="accent6"/>
  <a:schemeClr val="accent5"/>
  <a:schemeClr val="accent4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1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2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3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4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0.57396</cdr:x>
      <cdr:y>0.26667</cdr:y>
    </cdr:from>
    <cdr:to>
      <cdr:x>0.69873</cdr:x>
      <cdr:y>0.36478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6508151" y="1828800"/>
          <a:ext cx="1414732" cy="67286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3600" dirty="0" smtClean="0">
              <a:solidFill>
                <a:schemeClr val="tx1"/>
              </a:solidFill>
            </a:rPr>
            <a:t>5</a:t>
          </a:r>
          <a:endParaRPr lang="ru-RU" sz="3600" dirty="0">
            <a:solidFill>
              <a:schemeClr val="tx1"/>
            </a:solidFill>
          </a:endParaRPr>
        </a:p>
      </cdr:txBody>
    </cdr:sp>
  </cdr:relSizeAnchor>
  <cdr:relSizeAnchor xmlns:cdr="http://schemas.openxmlformats.org/drawingml/2006/chartDrawing">
    <cdr:from>
      <cdr:x>0.41724</cdr:x>
      <cdr:y>0.44277</cdr:y>
    </cdr:from>
    <cdr:to>
      <cdr:x>0.47811</cdr:x>
      <cdr:y>0.55597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4731110" y="3036498"/>
          <a:ext cx="690113" cy="77637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3600" dirty="0" smtClean="0">
              <a:solidFill>
                <a:schemeClr val="tx1"/>
              </a:solidFill>
            </a:rPr>
            <a:t>4</a:t>
          </a:r>
          <a:endParaRPr lang="ru-RU" sz="3600" dirty="0">
            <a:solidFill>
              <a:schemeClr val="tx1"/>
            </a:solidFill>
          </a:endParaRPr>
        </a:p>
      </cdr:txBody>
    </cdr:sp>
  </cdr:relSizeAnchor>
  <cdr:relSizeAnchor xmlns:cdr="http://schemas.openxmlformats.org/drawingml/2006/chartDrawing">
    <cdr:from>
      <cdr:x>0.26357</cdr:x>
      <cdr:y>0.30189</cdr:y>
    </cdr:from>
    <cdr:to>
      <cdr:x>0.3366</cdr:x>
      <cdr:y>0.37484</cdr:y>
    </cdr:to>
    <cdr:sp macro="" textlink="">
      <cdr:nvSpPr>
        <cdr:cNvPr id="4" name="TextBox 3"/>
        <cdr:cNvSpPr txBox="1"/>
      </cdr:nvSpPr>
      <cdr:spPr>
        <a:xfrm xmlns:a="http://schemas.openxmlformats.org/drawingml/2006/main">
          <a:off x="2988574" y="2070340"/>
          <a:ext cx="828136" cy="50033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3600" dirty="0" smtClean="0">
              <a:solidFill>
                <a:schemeClr val="tx1"/>
              </a:solidFill>
            </a:rPr>
            <a:t>3</a:t>
          </a:r>
          <a:endParaRPr lang="ru-RU" sz="3600" dirty="0">
            <a:solidFill>
              <a:schemeClr val="tx1"/>
            </a:solidFill>
          </a:endParaRPr>
        </a:p>
      </cdr:txBody>
    </cdr:sp>
  </cdr:relSizeAnchor>
  <cdr:relSizeAnchor xmlns:cdr="http://schemas.openxmlformats.org/drawingml/2006/chartDrawing">
    <cdr:from>
      <cdr:x>0.38529</cdr:x>
      <cdr:y>0.17862</cdr:y>
    </cdr:from>
    <cdr:to>
      <cdr:x>0.46746</cdr:x>
      <cdr:y>0.26164</cdr:y>
    </cdr:to>
    <cdr:sp macro="" textlink="">
      <cdr:nvSpPr>
        <cdr:cNvPr id="5" name="TextBox 4"/>
        <cdr:cNvSpPr txBox="1"/>
      </cdr:nvSpPr>
      <cdr:spPr>
        <a:xfrm xmlns:a="http://schemas.openxmlformats.org/drawingml/2006/main">
          <a:off x="4368800" y="1224951"/>
          <a:ext cx="931653" cy="56934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3200" dirty="0" smtClean="0">
              <a:solidFill>
                <a:schemeClr val="tx1"/>
              </a:solidFill>
            </a:rPr>
            <a:t>2</a:t>
          </a:r>
          <a:endParaRPr lang="ru-RU" sz="3200" dirty="0">
            <a:solidFill>
              <a:schemeClr val="tx1"/>
            </a:solidFill>
          </a:endParaRPr>
        </a:p>
      </cdr:txBody>
    </cdr:sp>
  </cdr:relSizeAnchor>
</c:userShap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E3AF7B-863C-47F3-AAC4-48D323BC0D06}" type="datetimeFigureOut">
              <a:rPr lang="ru-RU" smtClean="0"/>
              <a:t>29.03.2019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5A018B-821E-4BE3-BF6F-F65AA62BD91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908726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E3AF7B-863C-47F3-AAC4-48D323BC0D06}" type="datetimeFigureOut">
              <a:rPr lang="ru-RU" smtClean="0"/>
              <a:t>29.03.2019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5A018B-821E-4BE3-BF6F-F65AA62BD91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911590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E3AF7B-863C-47F3-AAC4-48D323BC0D06}" type="datetimeFigureOut">
              <a:rPr lang="ru-RU" smtClean="0"/>
              <a:t>29.03.2019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5A018B-821E-4BE3-BF6F-F65AA62BD91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206760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E3AF7B-863C-47F3-AAC4-48D323BC0D06}" type="datetimeFigureOut">
              <a:rPr lang="ru-RU" smtClean="0"/>
              <a:t>29.03.2019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5A018B-821E-4BE3-BF6F-F65AA62BD91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495198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E3AF7B-863C-47F3-AAC4-48D323BC0D06}" type="datetimeFigureOut">
              <a:rPr lang="ru-RU" smtClean="0"/>
              <a:t>29.03.2019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5A018B-821E-4BE3-BF6F-F65AA62BD91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274698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E3AF7B-863C-47F3-AAC4-48D323BC0D06}" type="datetimeFigureOut">
              <a:rPr lang="ru-RU" smtClean="0"/>
              <a:t>29.03.2019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5A018B-821E-4BE3-BF6F-F65AA62BD91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777011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E3AF7B-863C-47F3-AAC4-48D323BC0D06}" type="datetimeFigureOut">
              <a:rPr lang="ru-RU" smtClean="0"/>
              <a:t>29.03.2019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5A018B-821E-4BE3-BF6F-F65AA62BD91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093799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E3AF7B-863C-47F3-AAC4-48D323BC0D06}" type="datetimeFigureOut">
              <a:rPr lang="ru-RU" smtClean="0"/>
              <a:t>29.03.2019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5A018B-821E-4BE3-BF6F-F65AA62BD91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666784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E3AF7B-863C-47F3-AAC4-48D323BC0D06}" type="datetimeFigureOut">
              <a:rPr lang="ru-RU" smtClean="0"/>
              <a:t>29.03.2019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5A018B-821E-4BE3-BF6F-F65AA62BD91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932950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E3AF7B-863C-47F3-AAC4-48D323BC0D06}" type="datetimeFigureOut">
              <a:rPr lang="ru-RU" smtClean="0"/>
              <a:t>29.03.2019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5A018B-821E-4BE3-BF6F-F65AA62BD91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36158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E3AF7B-863C-47F3-AAC4-48D323BC0D06}" type="datetimeFigureOut">
              <a:rPr lang="ru-RU" smtClean="0"/>
              <a:t>29.03.2019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5A018B-821E-4BE3-BF6F-F65AA62BD91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06566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E3AF7B-863C-47F3-AAC4-48D323BC0D06}" type="datetimeFigureOut">
              <a:rPr lang="ru-RU" smtClean="0"/>
              <a:t>29.03.2019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5A018B-821E-4BE3-BF6F-F65AA62BD91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6571058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4.xml"/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035722" y="1855321"/>
            <a:ext cx="10150536" cy="2308324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72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«Влияние </a:t>
            </a:r>
            <a:r>
              <a:rPr lang="ru-RU" sz="72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Интернета </a:t>
            </a:r>
            <a:r>
              <a:rPr lang="ru-RU" sz="72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на </a:t>
            </a:r>
            <a:endParaRPr lang="ru-RU" sz="7200" b="1" dirty="0" smtClean="0">
              <a:ln w="9525">
                <a:solidFill>
                  <a:schemeClr val="bg1"/>
                </a:solidFill>
                <a:prstDash val="solid"/>
              </a:ln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  <a:p>
            <a:pPr algn="ctr"/>
            <a:r>
              <a:rPr lang="ru-RU" sz="72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современное </a:t>
            </a:r>
            <a:r>
              <a:rPr lang="ru-RU" sz="72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общество»</a:t>
            </a:r>
            <a:endParaRPr lang="ru-RU" sz="72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296525" y="5516380"/>
            <a:ext cx="689547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solidFill>
                  <a:schemeClr val="bg1">
                    <a:lumMod val="85000"/>
                    <a:lumOff val="15000"/>
                  </a:schemeClr>
                </a:solidFill>
              </a:rPr>
              <a:t>Работу выполнила: Сабирова Карина, 10 класс</a:t>
            </a:r>
            <a:endParaRPr lang="ru-RU" sz="2400" dirty="0">
              <a:solidFill>
                <a:schemeClr val="bg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970468" y="309093"/>
            <a:ext cx="852581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i="1" dirty="0">
                <a:solidFill>
                  <a:schemeClr val="bg1"/>
                </a:solidFill>
              </a:rPr>
              <a:t>Центр детского (юношеского) технического творчества</a:t>
            </a:r>
          </a:p>
          <a:p>
            <a:endParaRPr lang="ru-RU" sz="2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14623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accent2">
                    <a:lumMod val="50000"/>
                  </a:schemeClr>
                </a:solidFill>
              </a:rPr>
              <a:t>Анкетирование </a:t>
            </a:r>
            <a:br>
              <a:rPr lang="ru-RU" dirty="0" smtClean="0">
                <a:solidFill>
                  <a:schemeClr val="accent2">
                    <a:lumMod val="50000"/>
                  </a:schemeClr>
                </a:solidFill>
              </a:rPr>
            </a:br>
            <a:r>
              <a:rPr lang="ru-RU" dirty="0" smtClean="0">
                <a:solidFill>
                  <a:schemeClr val="accent2">
                    <a:lumMod val="50000"/>
                  </a:schemeClr>
                </a:solidFill>
              </a:rPr>
              <a:t>после 18-ти лет</a:t>
            </a:r>
            <a:endParaRPr lang="ru-RU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52417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Диаграмма 7"/>
          <p:cNvGraphicFramePr/>
          <p:nvPr>
            <p:extLst>
              <p:ext uri="{D42A27DB-BD31-4B8C-83A1-F6EECF244321}">
                <p14:modId xmlns:p14="http://schemas.microsoft.com/office/powerpoint/2010/main" val="3645656149"/>
              </p:ext>
            </p:extLst>
          </p:nvPr>
        </p:nvGraphicFramePr>
        <p:xfrm>
          <a:off x="1186610" y="707367"/>
          <a:ext cx="9492891" cy="59485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815788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Диаграмма 7"/>
          <p:cNvGraphicFramePr/>
          <p:nvPr>
            <p:extLst>
              <p:ext uri="{D42A27DB-BD31-4B8C-83A1-F6EECF244321}">
                <p14:modId xmlns:p14="http://schemas.microsoft.com/office/powerpoint/2010/main" val="2520374339"/>
              </p:ext>
            </p:extLst>
          </p:nvPr>
        </p:nvGraphicFramePr>
        <p:xfrm>
          <a:off x="358474" y="310551"/>
          <a:ext cx="11114658" cy="654744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6317032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Диаграмма 10"/>
          <p:cNvGraphicFramePr/>
          <p:nvPr>
            <p:extLst>
              <p:ext uri="{D42A27DB-BD31-4B8C-83A1-F6EECF244321}">
                <p14:modId xmlns:p14="http://schemas.microsoft.com/office/powerpoint/2010/main" val="1569592739"/>
              </p:ext>
            </p:extLst>
          </p:nvPr>
        </p:nvGraphicFramePr>
        <p:xfrm>
          <a:off x="600014" y="271093"/>
          <a:ext cx="10919125" cy="658690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8888417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Диаграмма 7"/>
          <p:cNvGraphicFramePr/>
          <p:nvPr>
            <p:extLst>
              <p:ext uri="{D42A27DB-BD31-4B8C-83A1-F6EECF244321}">
                <p14:modId xmlns:p14="http://schemas.microsoft.com/office/powerpoint/2010/main" val="2693695627"/>
              </p:ext>
            </p:extLst>
          </p:nvPr>
        </p:nvGraphicFramePr>
        <p:xfrm>
          <a:off x="927819" y="379562"/>
          <a:ext cx="9734430" cy="6138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572649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Диаграмма 7"/>
          <p:cNvGraphicFramePr/>
          <p:nvPr>
            <p:extLst>
              <p:ext uri="{D42A27DB-BD31-4B8C-83A1-F6EECF244321}">
                <p14:modId xmlns:p14="http://schemas.microsoft.com/office/powerpoint/2010/main" val="3562755273"/>
              </p:ext>
            </p:extLst>
          </p:nvPr>
        </p:nvGraphicFramePr>
        <p:xfrm>
          <a:off x="410233" y="276045"/>
          <a:ext cx="11097405" cy="624185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5672878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341726811"/>
              </p:ext>
            </p:extLst>
          </p:nvPr>
        </p:nvGraphicFramePr>
        <p:xfrm>
          <a:off x="1014083" y="414068"/>
          <a:ext cx="10160000" cy="6138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7179938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239820" y="0"/>
            <a:ext cx="7765396" cy="144655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4400" b="1" cap="none" spc="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Каковы причины частого </a:t>
            </a:r>
          </a:p>
          <a:p>
            <a:pPr algn="ctr"/>
            <a:r>
              <a:rPr lang="ru-RU" sz="4400" b="1" cap="none" spc="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использования сети Интернет?</a:t>
            </a:r>
            <a:endParaRPr lang="ru-RU" sz="4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graphicFrame>
        <p:nvGraphicFramePr>
          <p:cNvPr id="9" name="Диаграмма 8"/>
          <p:cNvGraphicFramePr/>
          <p:nvPr>
            <p:extLst>
              <p:ext uri="{D42A27DB-BD31-4B8C-83A1-F6EECF244321}">
                <p14:modId xmlns:p14="http://schemas.microsoft.com/office/powerpoint/2010/main" val="2664925167"/>
              </p:ext>
            </p:extLst>
          </p:nvPr>
        </p:nvGraphicFramePr>
        <p:xfrm>
          <a:off x="609600" y="1262130"/>
          <a:ext cx="5422006" cy="559587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4" name="Диаграмма 13"/>
          <p:cNvGraphicFramePr/>
          <p:nvPr>
            <p:extLst>
              <p:ext uri="{D42A27DB-BD31-4B8C-83A1-F6EECF244321}">
                <p14:modId xmlns:p14="http://schemas.microsoft.com/office/powerpoint/2010/main" val="4076349652"/>
              </p:ext>
            </p:extLst>
          </p:nvPr>
        </p:nvGraphicFramePr>
        <p:xfrm>
          <a:off x="5903558" y="1236133"/>
          <a:ext cx="6610176" cy="562186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3284703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1022692" y="2671121"/>
            <a:ext cx="10146624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72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Хронометраж моего дня</a:t>
            </a:r>
            <a:endParaRPr lang="ru-RU" sz="72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6002139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65955111"/>
              </p:ext>
            </p:extLst>
          </p:nvPr>
        </p:nvGraphicFramePr>
        <p:xfrm>
          <a:off x="0" y="-40641"/>
          <a:ext cx="12192000" cy="692862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4000"/>
                <a:gridCol w="4064000"/>
                <a:gridCol w="4064000"/>
              </a:tblGrid>
              <a:tr h="371580"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Время 	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Деятельность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Использование</a:t>
                      </a:r>
                      <a:r>
                        <a:rPr lang="ru-RU" sz="1800" baseline="0" dirty="0" smtClean="0"/>
                        <a:t> сети Интернет</a:t>
                      </a:r>
                      <a:endParaRPr lang="ru-RU" sz="1800" dirty="0"/>
                    </a:p>
                  </a:txBody>
                  <a:tcPr/>
                </a:tc>
              </a:tr>
              <a:tr h="371580">
                <a:tc>
                  <a:txBody>
                    <a:bodyPr/>
                    <a:lstStyle/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06:00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Подъём, утренние процедуры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Да (проверка </a:t>
                      </a:r>
                      <a:r>
                        <a:rPr lang="ru-RU" sz="1800" dirty="0" err="1" smtClean="0"/>
                        <a:t>соцсетей</a:t>
                      </a:r>
                      <a:r>
                        <a:rPr lang="ru-RU" sz="1800" dirty="0" smtClean="0"/>
                        <a:t>)</a:t>
                      </a:r>
                      <a:endParaRPr lang="ru-RU" sz="1800" dirty="0"/>
                    </a:p>
                  </a:txBody>
                  <a:tcPr/>
                </a:tc>
              </a:tr>
              <a:tr h="362509">
                <a:tc>
                  <a:txBody>
                    <a:bodyPr/>
                    <a:lstStyle/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07:00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Завтрак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Нет</a:t>
                      </a:r>
                      <a:endParaRPr lang="ru-RU" sz="1800" dirty="0"/>
                    </a:p>
                  </a:txBody>
                  <a:tcPr/>
                </a:tc>
              </a:tr>
              <a:tr h="362509">
                <a:tc>
                  <a:txBody>
                    <a:bodyPr/>
                    <a:lstStyle/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07:30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Дорога в школу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Да (прослушивание музыки) </a:t>
                      </a:r>
                      <a:endParaRPr lang="ru-RU" sz="1800" dirty="0"/>
                    </a:p>
                  </a:txBody>
                  <a:tcPr/>
                </a:tc>
              </a:tr>
              <a:tr h="634390">
                <a:tc>
                  <a:txBody>
                    <a:bodyPr/>
                    <a:lstStyle/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08:00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Пребывание в школе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Да (поиск нужной информации, проверка </a:t>
                      </a:r>
                      <a:r>
                        <a:rPr lang="ru-RU" sz="1800" dirty="0" err="1" smtClean="0"/>
                        <a:t>соцсетей</a:t>
                      </a:r>
                      <a:r>
                        <a:rPr lang="ru-RU" sz="1800" dirty="0" smtClean="0"/>
                        <a:t>)</a:t>
                      </a:r>
                      <a:endParaRPr lang="ru-RU" sz="1800" dirty="0"/>
                    </a:p>
                  </a:txBody>
                  <a:tcPr/>
                </a:tc>
              </a:tr>
              <a:tr h="362509">
                <a:tc>
                  <a:txBody>
                    <a:bodyPr/>
                    <a:lstStyle/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13:40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Дорога из школы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Нет</a:t>
                      </a:r>
                      <a:endParaRPr lang="ru-RU" sz="1800" dirty="0"/>
                    </a:p>
                  </a:txBody>
                  <a:tcPr/>
                </a:tc>
              </a:tr>
              <a:tr h="362509">
                <a:tc>
                  <a:txBody>
                    <a:bodyPr/>
                    <a:lstStyle/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14:10 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Обед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Нет</a:t>
                      </a:r>
                      <a:endParaRPr lang="ru-RU" sz="1800" dirty="0"/>
                    </a:p>
                  </a:txBody>
                  <a:tcPr/>
                </a:tc>
              </a:tr>
              <a:tr h="979071">
                <a:tc>
                  <a:txBody>
                    <a:bodyPr/>
                    <a:lstStyle/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14:50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Саморазвитие (занятия в ЦДЮТТ, тренажёрный зал, занятия у репетитора)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Да (полезная информация)</a:t>
                      </a:r>
                      <a:endParaRPr lang="ru-RU" sz="1800" dirty="0"/>
                    </a:p>
                  </a:txBody>
                  <a:tcPr/>
                </a:tc>
              </a:tr>
              <a:tr h="362509">
                <a:tc>
                  <a:txBody>
                    <a:bodyPr/>
                    <a:lstStyle/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16:00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Дорога домой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Да (прослушивание музыки)</a:t>
                      </a:r>
                      <a:endParaRPr lang="ru-RU" sz="1800" dirty="0"/>
                    </a:p>
                  </a:txBody>
                  <a:tcPr/>
                </a:tc>
              </a:tr>
              <a:tr h="362509">
                <a:tc>
                  <a:txBody>
                    <a:bodyPr/>
                    <a:lstStyle/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16:20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Полдник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Нет</a:t>
                      </a:r>
                      <a:endParaRPr lang="ru-RU" sz="1800" dirty="0"/>
                    </a:p>
                  </a:txBody>
                  <a:tcPr/>
                </a:tc>
              </a:tr>
              <a:tr h="362509">
                <a:tc>
                  <a:txBody>
                    <a:bodyPr/>
                    <a:lstStyle/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16:50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Прогулка с друзьями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Нет</a:t>
                      </a:r>
                      <a:endParaRPr lang="ru-RU" sz="1800" dirty="0"/>
                    </a:p>
                  </a:txBody>
                  <a:tcPr/>
                </a:tc>
              </a:tr>
              <a:tr h="634390">
                <a:tc>
                  <a:txBody>
                    <a:bodyPr/>
                    <a:lstStyle/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19:00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Выполнение домашнего задания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Да (для разбора непонятного школьного материала)</a:t>
                      </a:r>
                      <a:endParaRPr lang="ru-RU" sz="1800" dirty="0"/>
                    </a:p>
                  </a:txBody>
                  <a:tcPr/>
                </a:tc>
              </a:tr>
              <a:tr h="634390">
                <a:tc>
                  <a:txBody>
                    <a:bodyPr/>
                    <a:lstStyle/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21:30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Просмотр фильма, сериала перед сном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Нет</a:t>
                      </a:r>
                      <a:endParaRPr lang="ru-RU" sz="1800" dirty="0"/>
                    </a:p>
                  </a:txBody>
                  <a:tcPr/>
                </a:tc>
              </a:tr>
              <a:tr h="362509">
                <a:tc>
                  <a:txBody>
                    <a:bodyPr/>
                    <a:lstStyle/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23:00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Подготовка ко сну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Нет</a:t>
                      </a:r>
                      <a:endParaRPr lang="ru-RU" sz="1800" dirty="0"/>
                    </a:p>
                  </a:txBody>
                  <a:tcPr/>
                </a:tc>
              </a:tr>
              <a:tr h="362509">
                <a:tc>
                  <a:txBody>
                    <a:bodyPr/>
                    <a:lstStyle/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23:20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Сон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Нет</a:t>
                      </a:r>
                      <a:endParaRPr lang="ru-RU" sz="18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84663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295879" y="356857"/>
            <a:ext cx="1410193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r"/>
            <a:r>
              <a:rPr lang="ru-RU" sz="3600" b="1" cap="none" spc="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Цель </a:t>
            </a:r>
            <a:r>
              <a:rPr lang="ru-RU" sz="36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:</a:t>
            </a:r>
            <a:endParaRPr lang="ru-RU" sz="36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793369" y="1900204"/>
            <a:ext cx="1912703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ru-RU" sz="40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Задачи</a:t>
            </a:r>
            <a:r>
              <a:rPr lang="ru-RU" sz="40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:</a:t>
            </a:r>
          </a:p>
          <a:p>
            <a:endParaRPr lang="ru-RU" sz="40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54979" y="4988999"/>
            <a:ext cx="2351093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ru-RU" sz="4400" b="1" cap="none" spc="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Методы: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2837936" y="402954"/>
            <a:ext cx="6096000" cy="95410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2800" dirty="0">
                <a:solidFill>
                  <a:sysClr val="windowText" lastClr="000000"/>
                </a:solidFill>
              </a:rPr>
              <a:t>выяснить степень аддикции людей </a:t>
            </a:r>
            <a:r>
              <a:rPr lang="ru-RU" sz="2800" dirty="0" smtClean="0">
                <a:solidFill>
                  <a:sysClr val="windowText" lastClr="000000"/>
                </a:solidFill>
              </a:rPr>
              <a:t>от сети Интернет.</a:t>
            </a:r>
            <a:endParaRPr lang="ru-RU" sz="2800" dirty="0">
              <a:solidFill>
                <a:sysClr val="windowText" lastClr="000000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837936" y="2100257"/>
            <a:ext cx="914400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>
                <a:solidFill>
                  <a:sysClr val="windowText" lastClr="000000"/>
                </a:solidFill>
              </a:rPr>
              <a:t>1</a:t>
            </a:r>
            <a:r>
              <a:rPr lang="ru-RU" sz="2800" dirty="0" smtClean="0">
                <a:solidFill>
                  <a:sysClr val="windowText" lastClr="000000"/>
                </a:solidFill>
              </a:rPr>
              <a:t>. Выявить </a:t>
            </a:r>
            <a:r>
              <a:rPr lang="ru-RU" sz="2800" dirty="0">
                <a:solidFill>
                  <a:sysClr val="windowText" lastClr="000000"/>
                </a:solidFill>
              </a:rPr>
              <a:t>причины данной проблемы.</a:t>
            </a:r>
          </a:p>
          <a:p>
            <a:r>
              <a:rPr lang="ru-RU" sz="2800" dirty="0">
                <a:solidFill>
                  <a:sysClr val="windowText" lastClr="000000"/>
                </a:solidFill>
              </a:rPr>
              <a:t>2</a:t>
            </a:r>
            <a:r>
              <a:rPr lang="ru-RU" sz="2800" dirty="0" smtClean="0">
                <a:solidFill>
                  <a:sysClr val="windowText" lastClr="000000"/>
                </a:solidFill>
              </a:rPr>
              <a:t>. Провести </a:t>
            </a:r>
            <a:r>
              <a:rPr lang="ru-RU" sz="2800" dirty="0">
                <a:solidFill>
                  <a:sysClr val="windowText" lastClr="000000"/>
                </a:solidFill>
              </a:rPr>
              <a:t>анкетирование среди людей разных возрастов.</a:t>
            </a:r>
          </a:p>
          <a:p>
            <a:r>
              <a:rPr lang="ru-RU" sz="2800" dirty="0">
                <a:solidFill>
                  <a:sysClr val="windowText" lastClr="000000"/>
                </a:solidFill>
              </a:rPr>
              <a:t>3</a:t>
            </a:r>
            <a:r>
              <a:rPr lang="ru-RU" sz="2800" dirty="0" smtClean="0">
                <a:solidFill>
                  <a:sysClr val="windowText" lastClr="000000"/>
                </a:solidFill>
              </a:rPr>
              <a:t>. Выполнить </a:t>
            </a:r>
            <a:r>
              <a:rPr lang="ru-RU" sz="2800" dirty="0">
                <a:solidFill>
                  <a:sysClr val="windowText" lastClr="000000"/>
                </a:solidFill>
              </a:rPr>
              <a:t>экспериментальную </a:t>
            </a:r>
            <a:r>
              <a:rPr lang="ru-RU" sz="2800" dirty="0" smtClean="0">
                <a:solidFill>
                  <a:sysClr val="windowText" lastClr="000000"/>
                </a:solidFill>
              </a:rPr>
              <a:t>работу.</a:t>
            </a:r>
            <a:endParaRPr lang="ru-RU" sz="2800" dirty="0">
              <a:solidFill>
                <a:sysClr val="windowText" lastClr="000000"/>
              </a:solidFill>
            </a:endParaRPr>
          </a:p>
          <a:p>
            <a:r>
              <a:rPr lang="ru-RU" sz="2800" dirty="0">
                <a:solidFill>
                  <a:sysClr val="windowText" lastClr="000000"/>
                </a:solidFill>
              </a:rPr>
              <a:t>4</a:t>
            </a:r>
            <a:r>
              <a:rPr lang="ru-RU" sz="2800" dirty="0" smtClean="0">
                <a:solidFill>
                  <a:sysClr val="windowText" lastClr="000000"/>
                </a:solidFill>
              </a:rPr>
              <a:t>. Найти </a:t>
            </a:r>
            <a:r>
              <a:rPr lang="ru-RU" sz="2800" dirty="0">
                <a:solidFill>
                  <a:sysClr val="windowText" lastClr="000000"/>
                </a:solidFill>
              </a:rPr>
              <a:t>пути решения поставленной проблемы.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2837936" y="5101080"/>
            <a:ext cx="6096000" cy="954107"/>
          </a:xfrm>
          <a:prstGeom prst="rect">
            <a:avLst/>
          </a:prstGeom>
        </p:spPr>
        <p:txBody>
          <a:bodyPr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2800" dirty="0">
                <a:solidFill>
                  <a:sysClr val="windowText" lastClr="000000"/>
                </a:solidFill>
              </a:rPr>
              <a:t>Анкетирование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2800" dirty="0">
                <a:solidFill>
                  <a:sysClr val="windowText" lastClr="000000"/>
                </a:solidFill>
              </a:rPr>
              <a:t>Эксперимент</a:t>
            </a:r>
          </a:p>
        </p:txBody>
      </p:sp>
    </p:spTree>
    <p:extLst>
      <p:ext uri="{BB962C8B-B14F-4D97-AF65-F5344CB8AC3E}">
        <p14:creationId xmlns:p14="http://schemas.microsoft.com/office/powerpoint/2010/main" val="5178899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ln>
                  <a:solidFill>
                    <a:schemeClr val="tx2">
                      <a:lumMod val="10000"/>
                    </a:schemeClr>
                  </a:solidFill>
                </a:ln>
                <a:solidFill>
                  <a:sysClr val="windowText" lastClr="000000"/>
                </a:solidFill>
              </a:rPr>
              <a:t>Пути решения </a:t>
            </a:r>
            <a:br>
              <a:rPr lang="ru-RU" b="1" dirty="0" smtClean="0">
                <a:ln>
                  <a:solidFill>
                    <a:schemeClr val="tx2">
                      <a:lumMod val="10000"/>
                    </a:schemeClr>
                  </a:solidFill>
                </a:ln>
                <a:solidFill>
                  <a:sysClr val="windowText" lastClr="000000"/>
                </a:solidFill>
              </a:rPr>
            </a:br>
            <a:r>
              <a:rPr lang="ru-RU" b="1" dirty="0" smtClean="0">
                <a:ln>
                  <a:solidFill>
                    <a:schemeClr val="tx2">
                      <a:lumMod val="10000"/>
                    </a:schemeClr>
                  </a:solidFill>
                </a:ln>
                <a:solidFill>
                  <a:sysClr val="windowText" lastClr="000000"/>
                </a:solidFill>
              </a:rPr>
              <a:t>проблемы Интернет-зависимости</a:t>
            </a:r>
            <a:endParaRPr lang="ru-RU" b="1" dirty="0">
              <a:ln>
                <a:solidFill>
                  <a:schemeClr val="tx2">
                    <a:lumMod val="10000"/>
                  </a:schemeClr>
                </a:solidFill>
              </a:ln>
              <a:solidFill>
                <a:sysClr val="windowText" lastClr="00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98357" y="2020497"/>
            <a:ext cx="10515600" cy="4351338"/>
          </a:xfrm>
        </p:spPr>
        <p:txBody>
          <a:bodyPr>
            <a:normAutofit/>
          </a:bodyPr>
          <a:lstStyle/>
          <a:p>
            <a:r>
              <a:rPr lang="ru-RU" dirty="0">
                <a:solidFill>
                  <a:schemeClr val="bg1"/>
                </a:solidFill>
              </a:rPr>
              <a:t>Научитесь контролировать собственное время за </a:t>
            </a:r>
            <a:r>
              <a:rPr lang="ru-RU" dirty="0" smtClean="0">
                <a:solidFill>
                  <a:schemeClr val="bg1"/>
                </a:solidFill>
              </a:rPr>
              <a:t>компьютером.</a:t>
            </a:r>
          </a:p>
          <a:p>
            <a:r>
              <a:rPr lang="ru-RU" dirty="0">
                <a:solidFill>
                  <a:schemeClr val="bg1"/>
                </a:solidFill>
              </a:rPr>
              <a:t>Используйте реальный мир для расширения социальных </a:t>
            </a:r>
            <a:r>
              <a:rPr lang="ru-RU" dirty="0" smtClean="0">
                <a:solidFill>
                  <a:schemeClr val="bg1"/>
                </a:solidFill>
              </a:rPr>
              <a:t>контактов.</a:t>
            </a:r>
          </a:p>
          <a:p>
            <a:r>
              <a:rPr lang="ru-RU" dirty="0" smtClean="0">
                <a:solidFill>
                  <a:schemeClr val="bg1"/>
                </a:solidFill>
              </a:rPr>
              <a:t>Как можно реже, только по надобности обращайтесь к Интернету.</a:t>
            </a:r>
          </a:p>
          <a:p>
            <a:r>
              <a:rPr lang="ru-RU" dirty="0" smtClean="0">
                <a:solidFill>
                  <a:schemeClr val="bg1"/>
                </a:solidFill>
              </a:rPr>
              <a:t>Отвлекитесь чем-нибудь, найдите себе хобби.</a:t>
            </a:r>
          </a:p>
          <a:p>
            <a:r>
              <a:rPr lang="ru-RU" dirty="0">
                <a:solidFill>
                  <a:schemeClr val="bg1"/>
                </a:solidFill>
              </a:rPr>
              <a:t>Ищите друзей в реальности. Виртуальный мир дает иллюзию принадлежности к группе, не развивая действительных навыков общения.</a:t>
            </a:r>
          </a:p>
        </p:txBody>
      </p:sp>
    </p:spTree>
    <p:extLst>
      <p:ext uri="{BB962C8B-B14F-4D97-AF65-F5344CB8AC3E}">
        <p14:creationId xmlns:p14="http://schemas.microsoft.com/office/powerpoint/2010/main" val="38213439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462217" y="1357141"/>
            <a:ext cx="9144000" cy="2387600"/>
          </a:xfrm>
        </p:spPr>
        <p:txBody>
          <a:bodyPr/>
          <a:lstStyle/>
          <a:p>
            <a:r>
              <a:rPr lang="ru-RU" dirty="0" smtClean="0">
                <a:solidFill>
                  <a:schemeClr val="accent2">
                    <a:lumMod val="50000"/>
                  </a:schemeClr>
                </a:solidFill>
              </a:rPr>
              <a:t>Анкетирование </a:t>
            </a:r>
            <a:br>
              <a:rPr lang="ru-RU" dirty="0" smtClean="0">
                <a:solidFill>
                  <a:schemeClr val="accent2">
                    <a:lumMod val="50000"/>
                  </a:schemeClr>
                </a:solidFill>
              </a:rPr>
            </a:br>
            <a:r>
              <a:rPr lang="ru-RU" dirty="0" smtClean="0">
                <a:solidFill>
                  <a:schemeClr val="accent2">
                    <a:lumMod val="50000"/>
                  </a:schemeClr>
                </a:solidFill>
              </a:rPr>
              <a:t>до 18-ти лет</a:t>
            </a:r>
            <a:endParaRPr lang="ru-RU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13046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Диаграмма 7"/>
          <p:cNvGraphicFramePr/>
          <p:nvPr>
            <p:extLst>
              <p:ext uri="{D42A27DB-BD31-4B8C-83A1-F6EECF244321}">
                <p14:modId xmlns:p14="http://schemas.microsoft.com/office/powerpoint/2010/main" val="2390535445"/>
              </p:ext>
            </p:extLst>
          </p:nvPr>
        </p:nvGraphicFramePr>
        <p:xfrm>
          <a:off x="2031999" y="719666"/>
          <a:ext cx="8543985" cy="60089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0603896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Диаграмма 7"/>
          <p:cNvGraphicFramePr/>
          <p:nvPr>
            <p:extLst>
              <p:ext uri="{D42A27DB-BD31-4B8C-83A1-F6EECF244321}">
                <p14:modId xmlns:p14="http://schemas.microsoft.com/office/powerpoint/2010/main" val="2257208981"/>
              </p:ext>
            </p:extLst>
          </p:nvPr>
        </p:nvGraphicFramePr>
        <p:xfrm>
          <a:off x="755290" y="621103"/>
          <a:ext cx="9682672" cy="59485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739161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" name="Диаграмма 11"/>
          <p:cNvGraphicFramePr/>
          <p:nvPr>
            <p:extLst>
              <p:ext uri="{D42A27DB-BD31-4B8C-83A1-F6EECF244321}">
                <p14:modId xmlns:p14="http://schemas.microsoft.com/office/powerpoint/2010/main" val="4169769530"/>
              </p:ext>
            </p:extLst>
          </p:nvPr>
        </p:nvGraphicFramePr>
        <p:xfrm>
          <a:off x="1134853" y="276046"/>
          <a:ext cx="10160000" cy="6138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1300618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" name="Диаграмма 12"/>
          <p:cNvGraphicFramePr/>
          <p:nvPr>
            <p:extLst>
              <p:ext uri="{D42A27DB-BD31-4B8C-83A1-F6EECF244321}">
                <p14:modId xmlns:p14="http://schemas.microsoft.com/office/powerpoint/2010/main" val="3915442884"/>
              </p:ext>
            </p:extLst>
          </p:nvPr>
        </p:nvGraphicFramePr>
        <p:xfrm>
          <a:off x="703532" y="258792"/>
          <a:ext cx="10579819" cy="625910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8327122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Диаграмма 7"/>
          <p:cNvGraphicFramePr/>
          <p:nvPr>
            <p:extLst>
              <p:ext uri="{D42A27DB-BD31-4B8C-83A1-F6EECF244321}">
                <p14:modId xmlns:p14="http://schemas.microsoft.com/office/powerpoint/2010/main" val="3784412753"/>
              </p:ext>
            </p:extLst>
          </p:nvPr>
        </p:nvGraphicFramePr>
        <p:xfrm>
          <a:off x="686279" y="0"/>
          <a:ext cx="11338944" cy="685800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4175459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Диаграмма 7"/>
          <p:cNvGraphicFramePr/>
          <p:nvPr>
            <p:extLst>
              <p:ext uri="{D42A27DB-BD31-4B8C-83A1-F6EECF244321}">
                <p14:modId xmlns:p14="http://schemas.microsoft.com/office/powerpoint/2010/main" val="261715561"/>
              </p:ext>
            </p:extLst>
          </p:nvPr>
        </p:nvGraphicFramePr>
        <p:xfrm>
          <a:off x="582761" y="138024"/>
          <a:ext cx="10924877" cy="656965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531188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1D9A78"/>
      </a:accent1>
      <a:accent2>
        <a:srgbClr val="8BC145"/>
      </a:accent2>
      <a:accent3>
        <a:srgbClr val="36AFCE"/>
      </a:accent3>
      <a:accent4>
        <a:srgbClr val="1D6FA9"/>
      </a:accent4>
      <a:accent5>
        <a:srgbClr val="B74919"/>
      </a:accent5>
      <a:accent6>
        <a:srgbClr val="F19D19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AE6F2518-B084-4896-AF52-66CC2144AA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405</TotalTime>
  <Words>360</Words>
  <Application>Microsoft Office PowerPoint</Application>
  <PresentationFormat>Произвольный</PresentationFormat>
  <Paragraphs>88</Paragraphs>
  <Slides>20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1" baseType="lpstr">
      <vt:lpstr>Office Theme</vt:lpstr>
      <vt:lpstr>Презентация PowerPoint</vt:lpstr>
      <vt:lpstr>Презентация PowerPoint</vt:lpstr>
      <vt:lpstr>Анкетирование  до 18-ти лет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Анкетирование  после 18-ти лет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Пути решения  проблемы Интернет-зависимости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Worker</cp:lastModifiedBy>
  <cp:revision>38</cp:revision>
  <dcterms:created xsi:type="dcterms:W3CDTF">2019-02-06T10:18:10Z</dcterms:created>
  <dcterms:modified xsi:type="dcterms:W3CDTF">2019-03-29T04:34:55Z</dcterms:modified>
</cp:coreProperties>
</file>