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00"/>
    <a:srgbClr val="00CCFF"/>
    <a:srgbClr val="0000FF"/>
    <a:srgbClr val="FF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3277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7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8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3278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3278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8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8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9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3279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79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80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80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80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3280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1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3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4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6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8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9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0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1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2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3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4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5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6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7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98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98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298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298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298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299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45FDC0-7A5A-43A6-BF09-D0C48513C1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240E8C-91B5-4FFA-8E4D-4061233F9EE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11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26FC08-E71C-4341-A22A-FF5080FBD30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33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46A945-BCCE-4066-86FE-6966F9B0510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16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FE18C-5829-4795-8894-057F81D051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48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51B09E-FF34-499A-9BC3-4DF77ED633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51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167072-78BD-4A43-B28F-12E38CE6F4B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29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D809BC-EAA4-41B3-87F3-B64B3813C7C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45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9CE725-9CA8-4BC7-B0BC-0B70C32F214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87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2DB9AE-E21B-4390-AA4E-01F31B06604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97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66A94-0E69-495D-9280-2F6DE6CF204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96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3174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4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4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5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6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3177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8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9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2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3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4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5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6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7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8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9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0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1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2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3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4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5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6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96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96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774EBFA-C306-41BF-83C5-FA76980CBD9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196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196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196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96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Типы растровых изображений. </a:t>
            </a:r>
            <a:br>
              <a:rPr lang="ru-RU" dirty="0" smtClean="0"/>
            </a:br>
            <a:r>
              <a:rPr lang="ru-RU" dirty="0" smtClean="0"/>
              <a:t>Модели цветов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51520" y="3933056"/>
            <a:ext cx="8633048" cy="1752600"/>
          </a:xfrm>
        </p:spPr>
        <p:txBody>
          <a:bodyPr/>
          <a:lstStyle/>
          <a:p>
            <a:r>
              <a:rPr lang="ru-RU" sz="2400" dirty="0" smtClean="0"/>
              <a:t>Автор: </a:t>
            </a:r>
            <a:r>
              <a:rPr lang="ru-RU" sz="2400" dirty="0" err="1" smtClean="0"/>
              <a:t>Е.Л.Груднина</a:t>
            </a:r>
            <a:endParaRPr lang="ru-RU" sz="2400" dirty="0" smtClean="0"/>
          </a:p>
          <a:p>
            <a:r>
              <a:rPr lang="ru-RU" sz="2400" dirty="0"/>
              <a:t>п</a:t>
            </a:r>
            <a:r>
              <a:rPr lang="ru-RU" sz="2400" dirty="0" smtClean="0"/>
              <a:t>едагог дополнительного образования</a:t>
            </a:r>
          </a:p>
          <a:p>
            <a:r>
              <a:rPr lang="ru-RU" sz="2400" dirty="0" smtClean="0"/>
              <a:t>МАУ ДО «ДДЮТ им. </a:t>
            </a:r>
            <a:r>
              <a:rPr lang="ru-RU" sz="2400" dirty="0" err="1" smtClean="0"/>
              <a:t>Е.А.Евтушенко</a:t>
            </a:r>
            <a:r>
              <a:rPr lang="ru-RU" sz="2400" dirty="0" smtClean="0"/>
              <a:t> МО </a:t>
            </a:r>
            <a:r>
              <a:rPr lang="ru-RU" sz="2400" dirty="0" err="1" smtClean="0"/>
              <a:t>г.Братска</a:t>
            </a:r>
            <a:endParaRPr lang="ru-RU" sz="2400" dirty="0" smtClean="0"/>
          </a:p>
          <a:p>
            <a:r>
              <a:rPr lang="ru-RU" sz="2400" dirty="0" smtClean="0"/>
              <a:t>2019г.</a:t>
            </a:r>
            <a:endParaRPr lang="ru-RU" sz="2400" dirty="0"/>
          </a:p>
        </p:txBody>
      </p:sp>
      <p:pic>
        <p:nvPicPr>
          <p:cNvPr id="4" name="Picture 4" descr="rgb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8707">
                        <a14:backgroundMark x1="87931" y1="89401" x2="87931" y2="89401"/>
                        <a14:backgroundMark x1="10345" y1="80184" x2="10345" y2="801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1520" y="260649"/>
            <a:ext cx="1696625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8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pic>
        <p:nvPicPr>
          <p:cNvPr id="4" name="Picture 4" descr="rgb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8707">
                        <a14:backgroundMark x1="87931" y1="89401" x2="87931" y2="89401"/>
                        <a14:backgroundMark x1="10345" y1="80184" x2="10345" y2="801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7036" y="332656"/>
            <a:ext cx="1696625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80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704850"/>
          </a:xfrm>
        </p:spPr>
        <p:txBody>
          <a:bodyPr/>
          <a:lstStyle/>
          <a:p>
            <a:r>
              <a:rPr lang="ru-RU" sz="4000">
                <a:solidFill>
                  <a:srgbClr val="FF0000"/>
                </a:solidFill>
              </a:rPr>
              <a:t>Типы растровых изображений.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196975"/>
            <a:ext cx="8208962" cy="1824038"/>
          </a:xfrm>
        </p:spPr>
        <p:txBody>
          <a:bodyPr/>
          <a:lstStyle/>
          <a:p>
            <a:pPr marL="609600" indent="-609600" algn="just">
              <a:lnSpc>
                <a:spcPct val="130000"/>
              </a:lnSpc>
            </a:pPr>
            <a:r>
              <a:rPr lang="en-US" sz="2000"/>
              <a:t>Photoshop</a:t>
            </a:r>
            <a:r>
              <a:rPr lang="ru-RU" sz="2000"/>
              <a:t>  позволяет работать со следующими типами изображений:</a:t>
            </a:r>
          </a:p>
          <a:p>
            <a:pPr marL="609600" indent="-609600" algn="just">
              <a:lnSpc>
                <a:spcPct val="130000"/>
              </a:lnSpc>
            </a:pPr>
            <a:r>
              <a:rPr lang="ru-RU" sz="2000">
                <a:solidFill>
                  <a:schemeClr val="hlink"/>
                </a:solidFill>
              </a:rPr>
              <a:t>1.	Монохромные изображения:</a:t>
            </a:r>
            <a:r>
              <a:rPr lang="ru-RU" sz="2000"/>
              <a:t> два цвета белый и черный.</a:t>
            </a:r>
          </a:p>
          <a:p>
            <a:pPr marL="609600" indent="-609600" algn="just">
              <a:lnSpc>
                <a:spcPct val="130000"/>
              </a:lnSpc>
              <a:buFontTx/>
              <a:buNone/>
            </a:pPr>
            <a:r>
              <a:rPr lang="ru-RU" sz="2000">
                <a:solidFill>
                  <a:schemeClr val="hlink"/>
                </a:solidFill>
              </a:rPr>
              <a:t>2.	Полутоновые изображения:</a:t>
            </a:r>
            <a:r>
              <a:rPr lang="ru-RU" sz="2000"/>
              <a:t> состоят из 256 оттенков серого цвета.</a:t>
            </a:r>
          </a:p>
          <a:p>
            <a:pPr marL="609600" indent="-609600" algn="just">
              <a:lnSpc>
                <a:spcPct val="130000"/>
              </a:lnSpc>
              <a:buFontTx/>
              <a:buNone/>
            </a:pPr>
            <a:r>
              <a:rPr lang="ru-RU" sz="2000">
                <a:solidFill>
                  <a:schemeClr val="hlink"/>
                </a:solidFill>
              </a:rPr>
              <a:t>3.	Полноцветные изображения:</a:t>
            </a:r>
            <a:r>
              <a:rPr lang="ru-RU" sz="2000"/>
              <a:t> цветовые модели </a:t>
            </a:r>
            <a:r>
              <a:rPr lang="en-US" sz="2000"/>
              <a:t>RGB</a:t>
            </a:r>
            <a:r>
              <a:rPr lang="ru-RU" sz="2000"/>
              <a:t>, </a:t>
            </a:r>
            <a:r>
              <a:rPr lang="en-US" sz="2000"/>
              <a:t>CMYK, Lab</a:t>
            </a:r>
            <a:r>
              <a:rPr lang="ru-RU" sz="2000"/>
              <a:t>, </a:t>
            </a:r>
            <a:r>
              <a:rPr lang="en-US" sz="2000"/>
              <a:t>HSB</a:t>
            </a:r>
            <a:r>
              <a:rPr lang="ru-RU" sz="2000"/>
              <a:t>.</a:t>
            </a:r>
          </a:p>
          <a:p>
            <a:pPr marL="609600" indent="-609600" algn="just">
              <a:lnSpc>
                <a:spcPct val="130000"/>
              </a:lnSpc>
              <a:buFontTx/>
              <a:buNone/>
            </a:pPr>
            <a:r>
              <a:rPr lang="ru-RU" sz="2000">
                <a:solidFill>
                  <a:schemeClr val="hlink"/>
                </a:solidFill>
              </a:rPr>
              <a:t>4.	Индексированные изображения:</a:t>
            </a:r>
            <a:r>
              <a:rPr lang="ru-RU" sz="2000"/>
              <a:t> одноканальные цветные изображения, содержащие до 256 точно определенных цветов. Применяются в </a:t>
            </a:r>
            <a:r>
              <a:rPr lang="en-US" sz="2000"/>
              <a:t>Web-</a:t>
            </a:r>
            <a:r>
              <a:rPr lang="ru-RU" sz="2000"/>
              <a:t>дизайне.</a:t>
            </a:r>
          </a:p>
          <a:p>
            <a:pPr marL="609600" indent="-609600" algn="just">
              <a:lnSpc>
                <a:spcPct val="130000"/>
              </a:lnSpc>
              <a:buFontTx/>
              <a:buNone/>
            </a:pPr>
            <a:r>
              <a:rPr lang="ru-RU" sz="2000">
                <a:solidFill>
                  <a:schemeClr val="hlink"/>
                </a:solidFill>
              </a:rPr>
              <a:t>5.	Многоканальные изображения:</a:t>
            </a:r>
            <a:r>
              <a:rPr lang="ru-RU" sz="2000"/>
              <a:t> могут содержать произвольное число цветных каналов.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Полноцветные изображения:</a:t>
            </a:r>
            <a:br>
              <a:rPr lang="ru-RU" sz="3200">
                <a:solidFill>
                  <a:srgbClr val="FF0000"/>
                </a:solidFill>
              </a:rPr>
            </a:br>
            <a:r>
              <a:rPr lang="ru-RU" sz="3200">
                <a:solidFill>
                  <a:srgbClr val="FF0000"/>
                </a:solidFill>
              </a:rPr>
              <a:t> цветовые модели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80400" cy="4533900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ru-RU" sz="2000"/>
              <a:t>Для описания цветовых оттенков, которые могут быть воспроизведены на экране компьютера, на принтере используют цветовые модели.</a:t>
            </a:r>
          </a:p>
          <a:p>
            <a:pPr algn="just">
              <a:lnSpc>
                <a:spcPct val="130000"/>
              </a:lnSpc>
            </a:pPr>
            <a:r>
              <a:rPr lang="ru-RU" sz="2000"/>
              <a:t>Цветовая модель – это стандарт представления цветов и оттенков с помощью ограниченного числа доступных красок в полиграфии или ограниченного количества цветовых каналов монитора.</a:t>
            </a:r>
          </a:p>
          <a:p>
            <a:pPr algn="just">
              <a:lnSpc>
                <a:spcPct val="130000"/>
              </a:lnSpc>
            </a:pPr>
            <a:r>
              <a:rPr lang="ru-RU" sz="2000"/>
              <a:t>В разных цветовых моделях оттенки образуются по разным формулам.</a:t>
            </a:r>
          </a:p>
          <a:p>
            <a:pPr algn="just">
              <a:lnSpc>
                <a:spcPct val="130000"/>
              </a:lnSpc>
            </a:pPr>
            <a:r>
              <a:rPr lang="ru-RU" sz="2000"/>
              <a:t>Не следует путать цветовую модель с палитрой или форматом файла.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25513" y="333375"/>
            <a:ext cx="8218487" cy="922338"/>
          </a:xfrm>
        </p:spPr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Модель </a:t>
            </a:r>
            <a:r>
              <a:rPr lang="en-US" sz="3200">
                <a:solidFill>
                  <a:srgbClr val="FF0000"/>
                </a:solidFill>
              </a:rPr>
              <a:t>RGB. </a:t>
            </a:r>
            <a:r>
              <a:rPr lang="ru-RU" sz="3200">
                <a:solidFill>
                  <a:srgbClr val="FF0000"/>
                </a:solidFill>
              </a:rPr>
              <a:t>Аддитивные цвета</a:t>
            </a:r>
            <a:r>
              <a:rPr lang="en-US" sz="3200">
                <a:solidFill>
                  <a:srgbClr val="FF0000"/>
                </a:solidFill>
              </a:rPr>
              <a:t>.</a:t>
            </a:r>
            <a:endParaRPr lang="ru-RU" sz="3200">
              <a:solidFill>
                <a:srgbClr val="FF0000"/>
              </a:solidFill>
            </a:endParaRPr>
          </a:p>
        </p:txBody>
      </p:sp>
      <p:pic>
        <p:nvPicPr>
          <p:cNvPr id="4100" name="Picture 4" descr="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060575"/>
            <a:ext cx="2882900" cy="288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779838" y="2060575"/>
            <a:ext cx="49688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RGB</a:t>
            </a:r>
            <a:r>
              <a:rPr lang="ru-RU"/>
              <a:t> – </a:t>
            </a:r>
            <a:r>
              <a:rPr lang="en-US"/>
              <a:t>Red, Green, Blue (</a:t>
            </a:r>
            <a:r>
              <a:rPr lang="ru-RU"/>
              <a:t>красный, зеленый, синий).</a:t>
            </a:r>
          </a:p>
          <a:p>
            <a:pPr>
              <a:spcBef>
                <a:spcPct val="50000"/>
              </a:spcBef>
            </a:pPr>
            <a:r>
              <a:rPr lang="ru-RU"/>
              <a:t>Черный цвет записывается -  (0,0,0).</a:t>
            </a:r>
          </a:p>
          <a:p>
            <a:pPr>
              <a:spcBef>
                <a:spcPct val="50000"/>
              </a:spcBef>
            </a:pPr>
            <a:r>
              <a:rPr lang="ru-RU"/>
              <a:t>Белый цвет (255,255,255).</a:t>
            </a:r>
          </a:p>
          <a:p>
            <a:pPr>
              <a:spcBef>
                <a:spcPct val="50000"/>
              </a:spcBef>
            </a:pPr>
            <a:r>
              <a:rPr lang="ru-RU"/>
              <a:t>Красный цвет (255,0,0).</a:t>
            </a:r>
          </a:p>
          <a:p>
            <a:pPr>
              <a:spcBef>
                <a:spcPct val="50000"/>
              </a:spcBef>
            </a:pPr>
            <a:r>
              <a:rPr lang="ru-RU"/>
              <a:t>Зеленый цвет (0,255,0).</a:t>
            </a:r>
          </a:p>
          <a:p>
            <a:pPr>
              <a:spcBef>
                <a:spcPct val="50000"/>
              </a:spcBef>
            </a:pPr>
            <a:r>
              <a:rPr lang="ru-RU"/>
              <a:t>Синий цвет (0,0,255).</a:t>
            </a:r>
          </a:p>
          <a:p>
            <a:pPr>
              <a:spcBef>
                <a:spcPct val="50000"/>
              </a:spcBef>
            </a:pPr>
            <a:r>
              <a:rPr lang="ru-RU"/>
              <a:t>Красный + Зеленый = Желтый</a:t>
            </a:r>
          </a:p>
          <a:p>
            <a:pPr>
              <a:spcBef>
                <a:spcPct val="50000"/>
              </a:spcBef>
            </a:pPr>
            <a:r>
              <a:rPr lang="ru-RU"/>
              <a:t>Красный + Синий = Пурпурный</a:t>
            </a:r>
          </a:p>
          <a:p>
            <a:pPr>
              <a:spcBef>
                <a:spcPct val="50000"/>
              </a:spcBef>
            </a:pPr>
            <a:r>
              <a:rPr lang="ru-RU"/>
              <a:t>Зеленый + Синий = Голубой</a:t>
            </a:r>
          </a:p>
          <a:p>
            <a:pPr>
              <a:spcBef>
                <a:spcPct val="50000"/>
              </a:spcBef>
            </a:pPr>
            <a:r>
              <a:rPr lang="ru-RU"/>
              <a:t>Красный + Зеленый + Синий = Белый</a:t>
            </a:r>
          </a:p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42988" y="1341438"/>
            <a:ext cx="7632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RGB- </a:t>
            </a:r>
            <a:r>
              <a:rPr lang="ru-RU"/>
              <a:t>модель используется для вывода изображений на мониторе.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rgbClr val="FF0000"/>
                </a:solidFill>
              </a:rPr>
              <a:t>Модель </a:t>
            </a:r>
            <a:r>
              <a:rPr lang="en-US" sz="3600">
                <a:solidFill>
                  <a:srgbClr val="FF0000"/>
                </a:solidFill>
              </a:rPr>
              <a:t>RGB. </a:t>
            </a:r>
            <a:r>
              <a:rPr lang="ru-RU" sz="3600">
                <a:solidFill>
                  <a:srgbClr val="FF0000"/>
                </a:solidFill>
              </a:rPr>
              <a:t>Аддитивные цвета</a:t>
            </a:r>
            <a:r>
              <a:rPr lang="en-US" sz="3600">
                <a:solidFill>
                  <a:srgbClr val="FF0000"/>
                </a:solidFill>
              </a:rPr>
              <a:t>.</a:t>
            </a:r>
            <a:endParaRPr lang="ru-RU" sz="3600">
              <a:solidFill>
                <a:srgbClr val="FF0000"/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84313"/>
            <a:ext cx="50673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867400" y="1484313"/>
            <a:ext cx="2520950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ru-RU"/>
              <a:t>Пользователь может выбрать готовый оттенок из встроенной палитры или создать свой собственный цвет, указав в полях ввода значения яркостей </a:t>
            </a:r>
            <a:r>
              <a:rPr lang="en-US"/>
              <a:t>R, G, B.</a:t>
            </a:r>
            <a:endParaRPr lang="ru-RU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4213" y="5084763"/>
            <a:ext cx="7920037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/>
              <a:t>Можно комбинировать необходимый цвет из 256 оттенков красного, 256 оттенков зеленого и 256 оттенков синего. В итоге мы имеем: 256х256х256= 16,7 млн. оттенков.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20713"/>
            <a:ext cx="8002587" cy="850900"/>
          </a:xfrm>
        </p:spPr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Модель </a:t>
            </a:r>
            <a:r>
              <a:rPr lang="en-US" sz="3200">
                <a:solidFill>
                  <a:srgbClr val="FF0000"/>
                </a:solidFill>
              </a:rPr>
              <a:t>CMYK. </a:t>
            </a:r>
            <a:r>
              <a:rPr lang="ru-RU" sz="3200">
                <a:solidFill>
                  <a:srgbClr val="FF0000"/>
                </a:solidFill>
              </a:rPr>
              <a:t/>
            </a:r>
            <a:br>
              <a:rPr lang="ru-RU" sz="3200">
                <a:solidFill>
                  <a:srgbClr val="FF0000"/>
                </a:solidFill>
              </a:rPr>
            </a:br>
            <a:r>
              <a:rPr lang="ru-RU" sz="3200">
                <a:solidFill>
                  <a:srgbClr val="FF0000"/>
                </a:solidFill>
              </a:rPr>
              <a:t>Субтрактивные цвета.</a:t>
            </a:r>
          </a:p>
        </p:txBody>
      </p:sp>
      <p:pic>
        <p:nvPicPr>
          <p:cNvPr id="5124" name="Picture 4" descr="cmy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024188" cy="302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95288" y="1700213"/>
            <a:ext cx="7777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Модель </a:t>
            </a:r>
            <a:r>
              <a:rPr lang="en-US"/>
              <a:t>CMYK</a:t>
            </a:r>
            <a:r>
              <a:rPr lang="ru-RU"/>
              <a:t>  используется для печатной продукции.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995738" y="2492375"/>
            <a:ext cx="44640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Для печати графических изображений используется система цветов работающая с отраженным цветом.</a:t>
            </a:r>
          </a:p>
          <a:p>
            <a:pPr>
              <a:spcBef>
                <a:spcPct val="50000"/>
              </a:spcBef>
            </a:pPr>
            <a:r>
              <a:rPr lang="en-US"/>
              <a:t>CMYK</a:t>
            </a:r>
            <a:r>
              <a:rPr lang="ru-RU"/>
              <a:t> – </a:t>
            </a:r>
            <a:r>
              <a:rPr lang="en-US"/>
              <a:t>Cyan, Magenta, Yellow, Blac</a:t>
            </a:r>
            <a:r>
              <a:rPr lang="en-US" b="1"/>
              <a:t>k </a:t>
            </a:r>
            <a:r>
              <a:rPr lang="en-US"/>
              <a:t>(</a:t>
            </a:r>
            <a:r>
              <a:rPr lang="ru-RU"/>
              <a:t>голубой,  пурпурный, желтый, черный).</a:t>
            </a:r>
          </a:p>
          <a:p>
            <a:pPr>
              <a:spcBef>
                <a:spcPct val="50000"/>
              </a:spcBef>
            </a:pPr>
            <a:r>
              <a:rPr lang="ru-RU"/>
              <a:t>Если использовать первые три краски, то теоретически получается черный цвет, но на практике выходит коричневый, поэтому в модель ввели черный цвет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Модель </a:t>
            </a:r>
            <a:r>
              <a:rPr lang="en-US" sz="3200">
                <a:solidFill>
                  <a:srgbClr val="FF0000"/>
                </a:solidFill>
              </a:rPr>
              <a:t>CMYK. </a:t>
            </a:r>
            <a:r>
              <a:rPr lang="ru-RU" sz="3200">
                <a:solidFill>
                  <a:srgbClr val="FF0000"/>
                </a:solidFill>
              </a:rPr>
              <a:t/>
            </a:r>
            <a:br>
              <a:rPr lang="ru-RU" sz="3200">
                <a:solidFill>
                  <a:srgbClr val="FF0000"/>
                </a:solidFill>
              </a:rPr>
            </a:br>
            <a:r>
              <a:rPr lang="ru-RU" sz="3200">
                <a:solidFill>
                  <a:srgbClr val="FF0000"/>
                </a:solidFill>
              </a:rPr>
              <a:t>Субтрактивные цвета.</a:t>
            </a:r>
          </a:p>
        </p:txBody>
      </p:sp>
      <p:grpSp>
        <p:nvGrpSpPr>
          <p:cNvPr id="34836" name="Group 20"/>
          <p:cNvGrpSpPr>
            <a:grpSpLocks/>
          </p:cNvGrpSpPr>
          <p:nvPr/>
        </p:nvGrpSpPr>
        <p:grpSpPr bwMode="auto">
          <a:xfrm>
            <a:off x="395288" y="1916113"/>
            <a:ext cx="3816350" cy="3529012"/>
            <a:chOff x="249" y="1207"/>
            <a:chExt cx="2404" cy="2223"/>
          </a:xfrm>
        </p:grpSpPr>
        <p:sp>
          <p:nvSpPr>
            <p:cNvPr id="34820" name="Oval 4"/>
            <p:cNvSpPr>
              <a:spLocks noChangeArrowheads="1"/>
            </p:cNvSpPr>
            <p:nvPr/>
          </p:nvSpPr>
          <p:spPr bwMode="auto">
            <a:xfrm>
              <a:off x="249" y="1207"/>
              <a:ext cx="2223" cy="222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395" y="1252"/>
              <a:ext cx="943" cy="1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1338" y="1207"/>
              <a:ext cx="969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>
              <a:off x="385" y="2885"/>
              <a:ext cx="1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 flipH="1" flipV="1">
              <a:off x="369" y="1751"/>
              <a:ext cx="969" cy="16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 flipV="1">
              <a:off x="1338" y="1751"/>
              <a:ext cx="969" cy="16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 flipH="1">
              <a:off x="385" y="1751"/>
              <a:ext cx="1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1020" y="1479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FF0000"/>
                  </a:solidFill>
                </a:rPr>
                <a:t>красный</a:t>
              </a: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385" y="1797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FFFF00"/>
                  </a:solidFill>
                </a:rPr>
                <a:t>желтый</a:t>
              </a: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1700" y="1797"/>
              <a:ext cx="9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FF00FF"/>
                  </a:solidFill>
                </a:rPr>
                <a:t>пурпурный</a:t>
              </a: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385" y="2659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00CC00"/>
                  </a:solidFill>
                </a:rPr>
                <a:t>зеленый</a:t>
              </a:r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1791" y="2654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0000FF"/>
                  </a:solidFill>
                </a:rPr>
                <a:t>синий</a:t>
              </a:r>
            </a:p>
          </p:txBody>
        </p:sp>
        <p:sp>
          <p:nvSpPr>
            <p:cNvPr id="34832" name="Text Box 16"/>
            <p:cNvSpPr txBox="1">
              <a:spLocks noChangeArrowheads="1"/>
            </p:cNvSpPr>
            <p:nvPr/>
          </p:nvSpPr>
          <p:spPr bwMode="auto">
            <a:xfrm>
              <a:off x="1020" y="2972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solidFill>
                    <a:srgbClr val="00CCFF"/>
                  </a:solidFill>
                </a:rPr>
                <a:t>голубой</a:t>
              </a:r>
            </a:p>
          </p:txBody>
        </p:sp>
      </p:grp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395288" y="6021388"/>
            <a:ext cx="43211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Взаимосвязь моделей </a:t>
            </a:r>
            <a:r>
              <a:rPr lang="en-US" b="1"/>
              <a:t>RGB </a:t>
            </a:r>
            <a:r>
              <a:rPr lang="ru-RU" b="1"/>
              <a:t>и </a:t>
            </a:r>
            <a:r>
              <a:rPr lang="en-US" b="1"/>
              <a:t>CMYK</a:t>
            </a:r>
            <a:endParaRPr lang="ru-RU" b="1"/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4427538" y="2349500"/>
            <a:ext cx="4392612" cy="256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Белый цвет =  отсутствие всех трех основных цветов.</a:t>
            </a:r>
          </a:p>
          <a:p>
            <a:pPr>
              <a:spcBef>
                <a:spcPct val="50000"/>
              </a:spcBef>
            </a:pPr>
            <a:r>
              <a:rPr lang="ru-RU"/>
              <a:t>Голубой + Пурпурный + Желтый = Черный (на практике коричневый)</a:t>
            </a:r>
          </a:p>
          <a:p>
            <a:pPr>
              <a:spcBef>
                <a:spcPct val="50000"/>
              </a:spcBef>
            </a:pPr>
            <a:r>
              <a:rPr lang="ru-RU"/>
              <a:t>Голубой + Пурпурный = Синий</a:t>
            </a:r>
          </a:p>
          <a:p>
            <a:pPr>
              <a:spcBef>
                <a:spcPct val="50000"/>
              </a:spcBef>
            </a:pPr>
            <a:r>
              <a:rPr lang="ru-RU"/>
              <a:t>Желтый + Пурпурный = Красный</a:t>
            </a:r>
          </a:p>
          <a:p>
            <a:pPr>
              <a:spcBef>
                <a:spcPct val="50000"/>
              </a:spcBef>
            </a:pPr>
            <a:r>
              <a:rPr lang="ru-RU"/>
              <a:t>Желтый + Голубой = Зеленый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Модель </a:t>
            </a:r>
            <a:r>
              <a:rPr lang="en-US" sz="3200">
                <a:solidFill>
                  <a:srgbClr val="FF0000"/>
                </a:solidFill>
              </a:rPr>
              <a:t>L*a*b. </a:t>
            </a:r>
            <a:r>
              <a:rPr lang="ru-RU" sz="3200">
                <a:solidFill>
                  <a:srgbClr val="FF0000"/>
                </a:solidFill>
              </a:rPr>
              <a:t/>
            </a:r>
            <a:br>
              <a:rPr lang="ru-RU" sz="3200">
                <a:solidFill>
                  <a:srgbClr val="FF0000"/>
                </a:solidFill>
              </a:rPr>
            </a:br>
            <a:endParaRPr lang="ru-RU" sz="3200">
              <a:solidFill>
                <a:srgbClr val="FF0000"/>
              </a:solidFill>
            </a:endParaRP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29600" cy="4533900"/>
          </a:xfrm>
          <a:noFill/>
          <a:ln/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ru-RU" sz="2000">
                <a:effectLst/>
              </a:rPr>
              <a:t>Модель создана на основе восприятия человеческим глазом цвета.</a:t>
            </a:r>
          </a:p>
          <a:p>
            <a:pPr algn="just">
              <a:lnSpc>
                <a:spcPct val="120000"/>
              </a:lnSpc>
            </a:pPr>
            <a:endParaRPr lang="ru-RU" sz="200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ru-RU" sz="2000">
                <a:effectLst/>
              </a:rPr>
              <a:t>Эта модель «мощнее» чем модель </a:t>
            </a:r>
            <a:r>
              <a:rPr lang="en-US" sz="2000">
                <a:effectLst/>
              </a:rPr>
              <a:t>RGB </a:t>
            </a:r>
            <a:r>
              <a:rPr lang="ru-RU" sz="2000">
                <a:effectLst/>
              </a:rPr>
              <a:t>и </a:t>
            </a:r>
            <a:r>
              <a:rPr lang="en-US" sz="2000">
                <a:effectLst/>
              </a:rPr>
              <a:t>CMYK</a:t>
            </a:r>
            <a:r>
              <a:rPr lang="ru-RU" sz="2000">
                <a:effectLst/>
              </a:rPr>
              <a:t>, т.е. в модели </a:t>
            </a:r>
            <a:r>
              <a:rPr lang="en-US" sz="2000">
                <a:effectLst/>
              </a:rPr>
              <a:t>Lab</a:t>
            </a:r>
            <a:r>
              <a:rPr lang="ru-RU" sz="2000">
                <a:effectLst/>
              </a:rPr>
              <a:t>  есть цвета, которых нет в </a:t>
            </a:r>
            <a:r>
              <a:rPr lang="en-US" sz="2000">
                <a:effectLst/>
              </a:rPr>
              <a:t>RGB </a:t>
            </a:r>
            <a:r>
              <a:rPr lang="ru-RU" sz="2000">
                <a:effectLst/>
              </a:rPr>
              <a:t>и </a:t>
            </a:r>
            <a:r>
              <a:rPr lang="en-US" sz="2000">
                <a:effectLst/>
              </a:rPr>
              <a:t>CMYK</a:t>
            </a:r>
            <a:r>
              <a:rPr lang="ru-RU" sz="2000">
                <a:effectLst/>
              </a:rPr>
              <a:t>, но все цвета, которые есть в </a:t>
            </a:r>
            <a:r>
              <a:rPr lang="en-US" sz="2000">
                <a:effectLst/>
              </a:rPr>
              <a:t>RGB </a:t>
            </a:r>
            <a:r>
              <a:rPr lang="ru-RU" sz="2000">
                <a:effectLst/>
              </a:rPr>
              <a:t>и </a:t>
            </a:r>
            <a:r>
              <a:rPr lang="en-US" sz="2000">
                <a:effectLst/>
              </a:rPr>
              <a:t>CMYK</a:t>
            </a:r>
            <a:r>
              <a:rPr lang="ru-RU" sz="2000">
                <a:effectLst/>
              </a:rPr>
              <a:t> есть и в </a:t>
            </a:r>
            <a:r>
              <a:rPr lang="en-US" sz="2000">
                <a:effectLst/>
              </a:rPr>
              <a:t>Lab</a:t>
            </a:r>
            <a:r>
              <a:rPr lang="ru-RU" sz="2000">
                <a:effectLst/>
              </a:rPr>
              <a:t> </a:t>
            </a:r>
            <a:r>
              <a:rPr lang="en-US" sz="2000">
                <a:effectLst/>
              </a:rPr>
              <a:t>.</a:t>
            </a:r>
            <a:endParaRPr lang="ru-RU" sz="2000">
              <a:effectLst/>
            </a:endParaRPr>
          </a:p>
          <a:p>
            <a:pPr algn="just">
              <a:lnSpc>
                <a:spcPct val="120000"/>
              </a:lnSpc>
            </a:pPr>
            <a:endParaRPr lang="en-US" sz="200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en-US" sz="2000">
                <a:effectLst/>
              </a:rPr>
              <a:t>L – </a:t>
            </a:r>
            <a:r>
              <a:rPr lang="ru-RU" sz="2000">
                <a:effectLst/>
              </a:rPr>
              <a:t>означает яркость.</a:t>
            </a:r>
            <a:endParaRPr lang="en-US" sz="2000">
              <a:effectLst/>
            </a:endParaRPr>
          </a:p>
          <a:p>
            <a:pPr algn="just">
              <a:lnSpc>
                <a:spcPct val="120000"/>
              </a:lnSpc>
            </a:pPr>
            <a:r>
              <a:rPr lang="en-US" sz="2000">
                <a:effectLst/>
              </a:rPr>
              <a:t>a </a:t>
            </a:r>
            <a:r>
              <a:rPr lang="ru-RU" sz="2000">
                <a:effectLst/>
              </a:rPr>
              <a:t>и</a:t>
            </a:r>
            <a:r>
              <a:rPr lang="en-US" sz="2000">
                <a:effectLst/>
              </a:rPr>
              <a:t>  b</a:t>
            </a:r>
            <a:r>
              <a:rPr lang="ru-RU" sz="2000">
                <a:effectLst/>
              </a:rPr>
              <a:t> хроматические компоненты (а – от зеленого к красному, </a:t>
            </a:r>
            <a:br>
              <a:rPr lang="ru-RU" sz="2000">
                <a:effectLst/>
              </a:rPr>
            </a:br>
            <a:r>
              <a:rPr lang="en-US" sz="2000">
                <a:effectLst/>
              </a:rPr>
              <a:t>b </a:t>
            </a:r>
            <a:r>
              <a:rPr lang="ru-RU" sz="2000">
                <a:effectLst/>
              </a:rPr>
              <a:t>– от синего к желтому).</a:t>
            </a:r>
          </a:p>
          <a:p>
            <a:pPr algn="just">
              <a:lnSpc>
                <a:spcPct val="120000"/>
              </a:lnSpc>
            </a:pPr>
            <a:r>
              <a:rPr lang="ru-RU" sz="2000">
                <a:effectLst/>
              </a:rPr>
              <a:t>Модель сложна для человеческого понимания.</a:t>
            </a:r>
          </a:p>
          <a:p>
            <a:pPr algn="just">
              <a:lnSpc>
                <a:spcPct val="120000"/>
              </a:lnSpc>
            </a:pPr>
            <a:endParaRPr lang="ru-RU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0000"/>
                </a:solidFill>
              </a:rPr>
              <a:t>Модель </a:t>
            </a:r>
            <a:r>
              <a:rPr lang="en-US" sz="3200">
                <a:solidFill>
                  <a:srgbClr val="FF0000"/>
                </a:solidFill>
              </a:rPr>
              <a:t>HSB.</a:t>
            </a:r>
            <a:r>
              <a:rPr lang="ru-RU" sz="3200">
                <a:solidFill>
                  <a:srgbClr val="FF0000"/>
                </a:solidFill>
              </a:rPr>
              <a:t/>
            </a:r>
            <a:br>
              <a:rPr lang="ru-RU" sz="3200">
                <a:solidFill>
                  <a:srgbClr val="FF0000"/>
                </a:solidFill>
              </a:rPr>
            </a:br>
            <a:r>
              <a:rPr lang="en-US" sz="3200">
                <a:solidFill>
                  <a:srgbClr val="FF0000"/>
                </a:solidFill>
              </a:rPr>
              <a:t> </a:t>
            </a:r>
            <a:r>
              <a:rPr lang="ru-RU" sz="3200">
                <a:solidFill>
                  <a:srgbClr val="FF0000"/>
                </a:solidFill>
              </a:rPr>
              <a:t>«Тон-Насыщенность-Яркость»</a:t>
            </a:r>
            <a:br>
              <a:rPr lang="ru-RU" sz="3200">
                <a:solidFill>
                  <a:srgbClr val="FF0000"/>
                </a:solidFill>
              </a:rPr>
            </a:br>
            <a:endParaRPr lang="ru-RU" sz="3200">
              <a:solidFill>
                <a:srgbClr val="FF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33900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ru-RU" sz="2000"/>
              <a:t>Моделью пользуются в основном художники.</a:t>
            </a:r>
          </a:p>
          <a:p>
            <a:pPr algn="just">
              <a:lnSpc>
                <a:spcPct val="130000"/>
              </a:lnSpc>
            </a:pPr>
            <a:r>
              <a:rPr lang="ru-RU" sz="2000"/>
              <a:t> Модель является очень неточной, поэтому хранить изображения с использованием этой модели в </a:t>
            </a:r>
            <a:r>
              <a:rPr lang="en-US" sz="2000"/>
              <a:t>Photoshop </a:t>
            </a:r>
            <a:r>
              <a:rPr lang="ru-RU" sz="2000"/>
              <a:t>нельзя.</a:t>
            </a:r>
          </a:p>
          <a:p>
            <a:pPr algn="just">
              <a:lnSpc>
                <a:spcPct val="130000"/>
              </a:lnSpc>
            </a:pPr>
            <a:r>
              <a:rPr lang="ru-RU" sz="2000"/>
              <a:t>Для отображения на мониторе ПК  система </a:t>
            </a:r>
            <a:r>
              <a:rPr lang="en-US" sz="2000"/>
              <a:t>HSB </a:t>
            </a:r>
            <a:r>
              <a:rPr lang="ru-RU" sz="2000"/>
              <a:t>преобразуется в </a:t>
            </a:r>
            <a:r>
              <a:rPr lang="en-US" sz="2000"/>
              <a:t>RGB</a:t>
            </a:r>
            <a:r>
              <a:rPr lang="ru-RU" sz="2000"/>
              <a:t>, а для печати на принтере в систему </a:t>
            </a:r>
            <a:r>
              <a:rPr lang="en-US" sz="2000"/>
              <a:t>–</a:t>
            </a:r>
            <a:r>
              <a:rPr lang="ru-RU" sz="2000"/>
              <a:t>С</a:t>
            </a:r>
            <a:r>
              <a:rPr lang="en-US" sz="2000"/>
              <a:t>MYK</a:t>
            </a:r>
            <a:r>
              <a:rPr lang="ru-RU" sz="2000"/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000"/>
              <a:t>H – </a:t>
            </a:r>
            <a:r>
              <a:rPr lang="ru-RU" sz="2000"/>
              <a:t>сам цвет, цветовой тон.</a:t>
            </a:r>
          </a:p>
          <a:p>
            <a:pPr algn="just">
              <a:lnSpc>
                <a:spcPct val="130000"/>
              </a:lnSpc>
            </a:pPr>
            <a:r>
              <a:rPr lang="en-US" sz="2000"/>
              <a:t>S</a:t>
            </a:r>
            <a:r>
              <a:rPr lang="ru-RU" sz="2000"/>
              <a:t> – насыщенность, процент добавления к цвету белой краски.</a:t>
            </a:r>
            <a:endParaRPr lang="en-US" sz="2000"/>
          </a:p>
          <a:p>
            <a:pPr algn="just">
              <a:lnSpc>
                <a:spcPct val="130000"/>
              </a:lnSpc>
            </a:pPr>
            <a:r>
              <a:rPr lang="en-US" sz="2000"/>
              <a:t>B</a:t>
            </a:r>
            <a:r>
              <a:rPr lang="ru-RU" sz="2000"/>
              <a:t> – яркость, процент добавления к цвету черной краски.</a:t>
            </a:r>
          </a:p>
          <a:p>
            <a:endParaRPr lang="ru-RU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очки">
  <a:themeElements>
    <a:clrScheme name="Точки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111</TotalTime>
  <Words>508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Точки</vt:lpstr>
      <vt:lpstr>Типы растровых изображений.  Модели цветов</vt:lpstr>
      <vt:lpstr>Типы растровых изображений.</vt:lpstr>
      <vt:lpstr>Полноцветные изображения:  цветовые модели</vt:lpstr>
      <vt:lpstr>Модель RGB. Аддитивные цвета.</vt:lpstr>
      <vt:lpstr>Модель RGB. Аддитивные цвета.</vt:lpstr>
      <vt:lpstr>Модель CMYK.  Субтрактивные цвета.</vt:lpstr>
      <vt:lpstr>Модель CMYK.  Субтрактивные цвета.</vt:lpstr>
      <vt:lpstr>Модель L*a*b.  </vt:lpstr>
      <vt:lpstr>Модель HSB.  «Тон-Насыщенность-Яркость» </vt:lpstr>
      <vt:lpstr>Благодарю за внимание!</vt:lpstr>
    </vt:vector>
  </TitlesOfParts>
  <Company>ДДЮТ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Максим Александрович</dc:creator>
  <cp:lastModifiedBy>Elena</cp:lastModifiedBy>
  <cp:revision>11</cp:revision>
  <dcterms:created xsi:type="dcterms:W3CDTF">2007-10-13T12:44:10Z</dcterms:created>
  <dcterms:modified xsi:type="dcterms:W3CDTF">2019-11-13T16:32:03Z</dcterms:modified>
</cp:coreProperties>
</file>