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1" r:id="rId2"/>
    <p:sldId id="256" r:id="rId3"/>
    <p:sldId id="264" r:id="rId4"/>
    <p:sldId id="265" r:id="rId5"/>
    <p:sldId id="266" r:id="rId6"/>
    <p:sldId id="267" r:id="rId7"/>
    <p:sldId id="268" r:id="rId8"/>
    <p:sldId id="270" r:id="rId9"/>
    <p:sldId id="276" r:id="rId10"/>
    <p:sldId id="277" r:id="rId11"/>
    <p:sldId id="271" r:id="rId12"/>
    <p:sldId id="272" r:id="rId13"/>
    <p:sldId id="273" r:id="rId14"/>
    <p:sldId id="274" r:id="rId15"/>
    <p:sldId id="258" r:id="rId16"/>
    <p:sldId id="275" r:id="rId17"/>
    <p:sldId id="259" r:id="rId18"/>
    <p:sldId id="278" r:id="rId19"/>
    <p:sldId id="279" r:id="rId20"/>
    <p:sldId id="281" r:id="rId21"/>
    <p:sldId id="282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183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.jpe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9EAE3-E0D5-42EE-9573-CA2FF0AB60F1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739D5-D636-491D-9691-DC4A66BD5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88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85BA9-DBC8-42DB-B9C1-2974C269C7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7E5D4-7965-461D-A060-104E71E4B3F7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96A77-4EFA-4524-BE70-A2C44ADE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slide" Target="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.jpeg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1.gif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1A0183"/>
                </a:solidFill>
              </a:rPr>
              <a:t>07</a:t>
            </a:r>
            <a:r>
              <a:rPr lang="ru-RU" b="1" dirty="0" smtClean="0">
                <a:solidFill>
                  <a:srgbClr val="1A0183"/>
                </a:solidFill>
              </a:rPr>
              <a:t>.12.2018</a:t>
            </a:r>
            <a:endParaRPr lang="ru-RU" b="1" dirty="0">
              <a:solidFill>
                <a:srgbClr val="1A018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928934"/>
            <a:ext cx="7143800" cy="1752600"/>
          </a:xfrm>
        </p:spPr>
        <p:txBody>
          <a:bodyPr>
            <a:normAutofit/>
          </a:bodyPr>
          <a:lstStyle/>
          <a:p>
            <a:r>
              <a:rPr lang="ru-RU" sz="4400" b="1" smtClean="0">
                <a:solidFill>
                  <a:srgbClr val="1A0183"/>
                </a:solidFill>
              </a:rPr>
              <a:t>Тема: Неопределённый </a:t>
            </a:r>
            <a:r>
              <a:rPr lang="ru-RU" sz="4400" b="1" dirty="0" smtClean="0">
                <a:solidFill>
                  <a:srgbClr val="1A0183"/>
                </a:solidFill>
              </a:rPr>
              <a:t>и определённый интегралы</a:t>
            </a:r>
            <a:endParaRPr lang="ru-RU" sz="4400" b="1" dirty="0">
              <a:solidFill>
                <a:srgbClr val="1A018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marL="0" indent="14288" algn="ctr">
              <a:buNone/>
            </a:pPr>
            <a:r>
              <a:rPr lang="ru-RU" sz="4000" b="1" dirty="0" smtClean="0"/>
              <a:t>Продолжите формулу Ньютона – Лейбница </a:t>
            </a:r>
            <a:endParaRPr lang="ru-RU" sz="4000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090613" y="2500313"/>
          <a:ext cx="2392362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Формула" r:id="rId3" imgW="698400" imgH="482400" progId="Equation.3">
                  <p:embed/>
                </p:oleObj>
              </mc:Choice>
              <mc:Fallback>
                <p:oleObj name="Формула" r:id="rId3" imgW="6984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2500313"/>
                        <a:ext cx="2392362" cy="165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571868" y="2928934"/>
          <a:ext cx="2995931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Формула" r:id="rId5" imgW="774360" imgH="203040" progId="Equation.3">
                  <p:embed/>
                </p:oleObj>
              </mc:Choice>
              <mc:Fallback>
                <p:oleObj name="Формула" r:id="rId5" imgW="7743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2928934"/>
                        <a:ext cx="2995931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lvl="0" indent="19050" algn="ctr">
              <a:buNone/>
            </a:pPr>
            <a:r>
              <a:rPr lang="ru-RU" sz="4400" b="1" dirty="0" smtClean="0"/>
              <a:t>Каков геометрический смысл определённого интеграла</a:t>
            </a:r>
          </a:p>
          <a:p>
            <a:pPr marL="0" lvl="0" indent="19050" algn="ctr">
              <a:buNone/>
            </a:pPr>
            <a:endParaRPr lang="ru-RU" sz="4000" b="1" dirty="0" smtClean="0"/>
          </a:p>
          <a:p>
            <a:pPr marL="0" lvl="0" indent="19050" algn="ctr">
              <a:buNone/>
            </a:pPr>
            <a:r>
              <a:rPr lang="ru-RU" sz="4000" b="1" dirty="0" smtClean="0">
                <a:solidFill>
                  <a:srgbClr val="1A0183"/>
                </a:solidFill>
              </a:rPr>
              <a:t>Геометрический смысл определенного интеграла</a:t>
            </a:r>
            <a:r>
              <a:rPr lang="ru-RU" sz="4000" dirty="0" smtClean="0">
                <a:solidFill>
                  <a:srgbClr val="1A0183"/>
                </a:solidFill>
              </a:rPr>
              <a:t> - это площадь криволинейной трапеции</a:t>
            </a:r>
            <a:endParaRPr lang="ru-RU" sz="4000" b="1" dirty="0" smtClean="0">
              <a:solidFill>
                <a:srgbClr val="1A0183"/>
              </a:solidFill>
            </a:endParaRPr>
          </a:p>
          <a:p>
            <a:pPr marL="0" indent="190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50825" y="188913"/>
            <a:ext cx="8893175" cy="439737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Как</a:t>
            </a:r>
            <a:r>
              <a:rPr lang="en-US" sz="4000" b="1" dirty="0" smtClean="0"/>
              <a:t> </a:t>
            </a:r>
            <a:r>
              <a:rPr lang="ru-RU" sz="4000" b="1" dirty="0" smtClean="0"/>
              <a:t>найти площадь фигуры ?</a:t>
            </a:r>
          </a:p>
        </p:txBody>
      </p:sp>
      <p:grpSp>
        <p:nvGrpSpPr>
          <p:cNvPr id="2" name="Group 252"/>
          <p:cNvGrpSpPr>
            <a:grpSpLocks/>
          </p:cNvGrpSpPr>
          <p:nvPr/>
        </p:nvGrpSpPr>
        <p:grpSpPr bwMode="auto">
          <a:xfrm>
            <a:off x="466725" y="836613"/>
            <a:ext cx="2378075" cy="2592387"/>
            <a:chOff x="294" y="527"/>
            <a:chExt cx="1498" cy="1633"/>
          </a:xfrm>
        </p:grpSpPr>
        <p:sp>
          <p:nvSpPr>
            <p:cNvPr id="42091" name="Line 107"/>
            <p:cNvSpPr>
              <a:spLocks noChangeShapeType="1"/>
            </p:cNvSpPr>
            <p:nvPr/>
          </p:nvSpPr>
          <p:spPr bwMode="auto">
            <a:xfrm flipV="1">
              <a:off x="566" y="818"/>
              <a:ext cx="0" cy="13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" name="Line 108"/>
            <p:cNvSpPr>
              <a:spLocks noChangeShapeType="1"/>
            </p:cNvSpPr>
            <p:nvPr/>
          </p:nvSpPr>
          <p:spPr bwMode="auto">
            <a:xfrm>
              <a:off x="294" y="1929"/>
              <a:ext cx="1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" name="Freeform 109"/>
            <p:cNvSpPr>
              <a:spLocks/>
            </p:cNvSpPr>
            <p:nvPr/>
          </p:nvSpPr>
          <p:spPr bwMode="auto">
            <a:xfrm>
              <a:off x="408" y="1045"/>
              <a:ext cx="1292" cy="612"/>
            </a:xfrm>
            <a:custGeom>
              <a:avLst/>
              <a:gdLst/>
              <a:ahLst/>
              <a:cxnLst>
                <a:cxn ang="0">
                  <a:pos x="0" y="612"/>
                </a:cxn>
                <a:cxn ang="0">
                  <a:pos x="340" y="295"/>
                </a:cxn>
                <a:cxn ang="0">
                  <a:pos x="793" y="68"/>
                </a:cxn>
                <a:cxn ang="0">
                  <a:pos x="1292" y="0"/>
                </a:cxn>
              </a:cxnLst>
              <a:rect l="0" t="0" r="r" b="b"/>
              <a:pathLst>
                <a:path w="1292" h="612">
                  <a:moveTo>
                    <a:pt x="0" y="612"/>
                  </a:moveTo>
                  <a:cubicBezTo>
                    <a:pt x="104" y="499"/>
                    <a:pt x="208" y="386"/>
                    <a:pt x="340" y="295"/>
                  </a:cubicBezTo>
                  <a:cubicBezTo>
                    <a:pt x="472" y="204"/>
                    <a:pt x="634" y="117"/>
                    <a:pt x="793" y="68"/>
                  </a:cubicBezTo>
                  <a:cubicBezTo>
                    <a:pt x="952" y="19"/>
                    <a:pt x="1122" y="9"/>
                    <a:pt x="1292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" name="Line 110"/>
            <p:cNvSpPr>
              <a:spLocks noChangeShapeType="1"/>
            </p:cNvSpPr>
            <p:nvPr/>
          </p:nvSpPr>
          <p:spPr bwMode="auto">
            <a:xfrm>
              <a:off x="793" y="1294"/>
              <a:ext cx="0" cy="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" name="Line 111"/>
            <p:cNvSpPr>
              <a:spLocks noChangeShapeType="1"/>
            </p:cNvSpPr>
            <p:nvPr/>
          </p:nvSpPr>
          <p:spPr bwMode="auto">
            <a:xfrm>
              <a:off x="1337" y="1068"/>
              <a:ext cx="0" cy="8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6" name="Line 112"/>
            <p:cNvSpPr>
              <a:spLocks noChangeShapeType="1"/>
            </p:cNvSpPr>
            <p:nvPr/>
          </p:nvSpPr>
          <p:spPr bwMode="auto">
            <a:xfrm flipH="1">
              <a:off x="793" y="1226"/>
              <a:ext cx="136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7" name="Line 113"/>
            <p:cNvSpPr>
              <a:spLocks noChangeShapeType="1"/>
            </p:cNvSpPr>
            <p:nvPr/>
          </p:nvSpPr>
          <p:spPr bwMode="auto">
            <a:xfrm flipH="1">
              <a:off x="793" y="1181"/>
              <a:ext cx="250" cy="5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" name="Line 114"/>
            <p:cNvSpPr>
              <a:spLocks noChangeShapeType="1"/>
            </p:cNvSpPr>
            <p:nvPr/>
          </p:nvSpPr>
          <p:spPr bwMode="auto">
            <a:xfrm flipH="1">
              <a:off x="793" y="1113"/>
              <a:ext cx="386" cy="7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" name="Line 115"/>
            <p:cNvSpPr>
              <a:spLocks noChangeShapeType="1"/>
            </p:cNvSpPr>
            <p:nvPr/>
          </p:nvSpPr>
          <p:spPr bwMode="auto">
            <a:xfrm flipH="1">
              <a:off x="884" y="1090"/>
              <a:ext cx="385" cy="8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" name="Line 116"/>
            <p:cNvSpPr>
              <a:spLocks noChangeShapeType="1"/>
            </p:cNvSpPr>
            <p:nvPr/>
          </p:nvSpPr>
          <p:spPr bwMode="auto">
            <a:xfrm flipH="1">
              <a:off x="975" y="1181"/>
              <a:ext cx="362" cy="7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" name="Line 117"/>
            <p:cNvSpPr>
              <a:spLocks noChangeShapeType="1"/>
            </p:cNvSpPr>
            <p:nvPr/>
          </p:nvSpPr>
          <p:spPr bwMode="auto">
            <a:xfrm flipH="1">
              <a:off x="1065" y="1385"/>
              <a:ext cx="272" cy="5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" name="Line 118"/>
            <p:cNvSpPr>
              <a:spLocks noChangeShapeType="1"/>
            </p:cNvSpPr>
            <p:nvPr/>
          </p:nvSpPr>
          <p:spPr bwMode="auto">
            <a:xfrm flipH="1">
              <a:off x="1156" y="1544"/>
              <a:ext cx="181" cy="3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3" name="Line 119"/>
            <p:cNvSpPr>
              <a:spLocks noChangeShapeType="1"/>
            </p:cNvSpPr>
            <p:nvPr/>
          </p:nvSpPr>
          <p:spPr bwMode="auto">
            <a:xfrm flipH="1">
              <a:off x="1247" y="1771"/>
              <a:ext cx="68" cy="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4" name="Text Box 120"/>
            <p:cNvSpPr txBox="1">
              <a:spLocks noChangeArrowheads="1"/>
            </p:cNvSpPr>
            <p:nvPr/>
          </p:nvSpPr>
          <p:spPr bwMode="auto">
            <a:xfrm>
              <a:off x="1519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/>
                <a:t>х</a:t>
              </a:r>
            </a:p>
          </p:txBody>
        </p:sp>
        <p:sp>
          <p:nvSpPr>
            <p:cNvPr id="42105" name="Text Box 121"/>
            <p:cNvSpPr txBox="1">
              <a:spLocks noChangeArrowheads="1"/>
            </p:cNvSpPr>
            <p:nvPr/>
          </p:nvSpPr>
          <p:spPr bwMode="auto">
            <a:xfrm>
              <a:off x="589" y="795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/>
                <a:t>у</a:t>
              </a:r>
            </a:p>
          </p:txBody>
        </p:sp>
        <p:sp>
          <p:nvSpPr>
            <p:cNvPr id="42106" name="Text Box 122"/>
            <p:cNvSpPr txBox="1">
              <a:spLocks noChangeArrowheads="1"/>
            </p:cNvSpPr>
            <p:nvPr/>
          </p:nvSpPr>
          <p:spPr bwMode="auto">
            <a:xfrm rot="-1013208">
              <a:off x="952" y="818"/>
              <a:ext cx="840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</a:t>
              </a:r>
              <a:r>
                <a:rPr lang="ru-RU" b="1"/>
                <a:t>х</a:t>
              </a:r>
              <a:r>
                <a:rPr lang="en-US" b="1"/>
                <a:t>)</a:t>
              </a:r>
              <a:endParaRPr lang="ru-RU" b="1"/>
            </a:p>
          </p:txBody>
        </p:sp>
        <p:sp>
          <p:nvSpPr>
            <p:cNvPr id="42108" name="Text Box 124"/>
            <p:cNvSpPr txBox="1">
              <a:spLocks noChangeArrowheads="1"/>
            </p:cNvSpPr>
            <p:nvPr/>
          </p:nvSpPr>
          <p:spPr bwMode="auto">
            <a:xfrm>
              <a:off x="702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2109" name="Text Box 125"/>
            <p:cNvSpPr txBox="1">
              <a:spLocks noChangeArrowheads="1"/>
            </p:cNvSpPr>
            <p:nvPr/>
          </p:nvSpPr>
          <p:spPr bwMode="auto">
            <a:xfrm>
              <a:off x="1224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2110" name="Text Box 126"/>
            <p:cNvSpPr txBox="1">
              <a:spLocks noChangeArrowheads="1"/>
            </p:cNvSpPr>
            <p:nvPr/>
          </p:nvSpPr>
          <p:spPr bwMode="auto">
            <a:xfrm>
              <a:off x="340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2111" name="Text Box 127"/>
            <p:cNvSpPr txBox="1">
              <a:spLocks noChangeArrowheads="1"/>
            </p:cNvSpPr>
            <p:nvPr/>
          </p:nvSpPr>
          <p:spPr bwMode="auto">
            <a:xfrm>
              <a:off x="793" y="527"/>
              <a:ext cx="249" cy="237"/>
            </a:xfrm>
            <a:prstGeom prst="rect">
              <a:avLst/>
            </a:prstGeom>
            <a:solidFill>
              <a:srgbClr val="FFA55B"/>
            </a:solidFill>
            <a:ln w="9525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A50021"/>
                  </a:solidFill>
                </a:rPr>
                <a:t>1</a:t>
              </a:r>
              <a:endParaRPr lang="ru-RU" b="1">
                <a:solidFill>
                  <a:srgbClr val="A50021"/>
                </a:solidFill>
              </a:endParaRPr>
            </a:p>
          </p:txBody>
        </p:sp>
      </p:grpSp>
      <p:grpSp>
        <p:nvGrpSpPr>
          <p:cNvPr id="3" name="Group 255"/>
          <p:cNvGrpSpPr>
            <a:grpSpLocks/>
          </p:cNvGrpSpPr>
          <p:nvPr/>
        </p:nvGrpSpPr>
        <p:grpSpPr bwMode="auto">
          <a:xfrm>
            <a:off x="5832475" y="836613"/>
            <a:ext cx="3311525" cy="2592387"/>
            <a:chOff x="3674" y="527"/>
            <a:chExt cx="2086" cy="1633"/>
          </a:xfrm>
        </p:grpSpPr>
        <p:sp>
          <p:nvSpPr>
            <p:cNvPr id="42113" name="Line 129"/>
            <p:cNvSpPr>
              <a:spLocks noChangeShapeType="1"/>
            </p:cNvSpPr>
            <p:nvPr/>
          </p:nvSpPr>
          <p:spPr bwMode="auto">
            <a:xfrm flipV="1">
              <a:off x="4331" y="886"/>
              <a:ext cx="0" cy="1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14" name="Line 130"/>
            <p:cNvSpPr>
              <a:spLocks noChangeShapeType="1"/>
            </p:cNvSpPr>
            <p:nvPr/>
          </p:nvSpPr>
          <p:spPr bwMode="auto">
            <a:xfrm>
              <a:off x="3674" y="1907"/>
              <a:ext cx="19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19" name="Arc 135"/>
            <p:cNvSpPr>
              <a:spLocks/>
            </p:cNvSpPr>
            <p:nvPr/>
          </p:nvSpPr>
          <p:spPr bwMode="auto">
            <a:xfrm flipH="1">
              <a:off x="3788" y="1521"/>
              <a:ext cx="1609" cy="389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728 h 21728"/>
                <a:gd name="T2" fmla="*/ 43200 w 43200"/>
                <a:gd name="T3" fmla="*/ 21600 h 21728"/>
                <a:gd name="T4" fmla="*/ 21600 w 43200"/>
                <a:gd name="T5" fmla="*/ 21600 h 2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728" fill="none" extrusionOk="0">
                  <a:moveTo>
                    <a:pt x="0" y="21727"/>
                  </a:moveTo>
                  <a:cubicBezTo>
                    <a:pt x="0" y="21685"/>
                    <a:pt x="0" y="2164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1728" stroke="0" extrusionOk="0">
                  <a:moveTo>
                    <a:pt x="0" y="21727"/>
                  </a:moveTo>
                  <a:cubicBezTo>
                    <a:pt x="0" y="21685"/>
                    <a:pt x="0" y="2164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20" name="Line 136"/>
            <p:cNvSpPr>
              <a:spLocks noChangeShapeType="1"/>
            </p:cNvSpPr>
            <p:nvPr/>
          </p:nvSpPr>
          <p:spPr bwMode="auto">
            <a:xfrm flipV="1">
              <a:off x="3787" y="1612"/>
              <a:ext cx="272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1" name="Line 137"/>
            <p:cNvSpPr>
              <a:spLocks noChangeShapeType="1"/>
            </p:cNvSpPr>
            <p:nvPr/>
          </p:nvSpPr>
          <p:spPr bwMode="auto">
            <a:xfrm flipV="1">
              <a:off x="3900" y="1544"/>
              <a:ext cx="341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2" name="Line 138"/>
            <p:cNvSpPr>
              <a:spLocks noChangeShapeType="1"/>
            </p:cNvSpPr>
            <p:nvPr/>
          </p:nvSpPr>
          <p:spPr bwMode="auto">
            <a:xfrm flipV="1">
              <a:off x="4036" y="1521"/>
              <a:ext cx="363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3" name="Line 139"/>
            <p:cNvSpPr>
              <a:spLocks noChangeShapeType="1"/>
            </p:cNvSpPr>
            <p:nvPr/>
          </p:nvSpPr>
          <p:spPr bwMode="auto">
            <a:xfrm flipV="1">
              <a:off x="4195" y="1521"/>
              <a:ext cx="340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4" name="Line 140"/>
            <p:cNvSpPr>
              <a:spLocks noChangeShapeType="1"/>
            </p:cNvSpPr>
            <p:nvPr/>
          </p:nvSpPr>
          <p:spPr bwMode="auto">
            <a:xfrm flipV="1">
              <a:off x="4354" y="1521"/>
              <a:ext cx="317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5" name="Line 141"/>
            <p:cNvSpPr>
              <a:spLocks noChangeShapeType="1"/>
            </p:cNvSpPr>
            <p:nvPr/>
          </p:nvSpPr>
          <p:spPr bwMode="auto">
            <a:xfrm flipV="1">
              <a:off x="4490" y="1544"/>
              <a:ext cx="318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6" name="Line 142"/>
            <p:cNvSpPr>
              <a:spLocks noChangeShapeType="1"/>
            </p:cNvSpPr>
            <p:nvPr/>
          </p:nvSpPr>
          <p:spPr bwMode="auto">
            <a:xfrm flipV="1">
              <a:off x="4649" y="1567"/>
              <a:ext cx="295" cy="3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7" name="Line 143"/>
            <p:cNvSpPr>
              <a:spLocks noChangeShapeType="1"/>
            </p:cNvSpPr>
            <p:nvPr/>
          </p:nvSpPr>
          <p:spPr bwMode="auto">
            <a:xfrm flipV="1">
              <a:off x="4808" y="1612"/>
              <a:ext cx="24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28" name="Line 144"/>
            <p:cNvSpPr>
              <a:spLocks noChangeShapeType="1"/>
            </p:cNvSpPr>
            <p:nvPr/>
          </p:nvSpPr>
          <p:spPr bwMode="auto">
            <a:xfrm flipV="1">
              <a:off x="4966" y="1657"/>
              <a:ext cx="204" cy="2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32" name="Line 148"/>
            <p:cNvSpPr>
              <a:spLocks noChangeShapeType="1"/>
            </p:cNvSpPr>
            <p:nvPr/>
          </p:nvSpPr>
          <p:spPr bwMode="auto">
            <a:xfrm flipH="1">
              <a:off x="5148" y="1725"/>
              <a:ext cx="13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33" name="Line 149"/>
            <p:cNvSpPr>
              <a:spLocks noChangeShapeType="1"/>
            </p:cNvSpPr>
            <p:nvPr/>
          </p:nvSpPr>
          <p:spPr bwMode="auto">
            <a:xfrm flipH="1">
              <a:off x="5306" y="1816"/>
              <a:ext cx="69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34" name="Text Box 150"/>
            <p:cNvSpPr txBox="1">
              <a:spLocks noChangeArrowheads="1"/>
            </p:cNvSpPr>
            <p:nvPr/>
          </p:nvSpPr>
          <p:spPr bwMode="auto">
            <a:xfrm>
              <a:off x="5511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2135" name="Text Box 151"/>
            <p:cNvSpPr txBox="1">
              <a:spLocks noChangeArrowheads="1"/>
            </p:cNvSpPr>
            <p:nvPr/>
          </p:nvSpPr>
          <p:spPr bwMode="auto">
            <a:xfrm>
              <a:off x="4377" y="841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2136" name="Text Box 152"/>
            <p:cNvSpPr txBox="1">
              <a:spLocks noChangeArrowheads="1"/>
            </p:cNvSpPr>
            <p:nvPr/>
          </p:nvSpPr>
          <p:spPr bwMode="auto">
            <a:xfrm>
              <a:off x="4445" y="1272"/>
              <a:ext cx="79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f(x)</a:t>
              </a:r>
              <a:endParaRPr lang="ru-RU" b="1"/>
            </a:p>
          </p:txBody>
        </p:sp>
        <p:sp>
          <p:nvSpPr>
            <p:cNvPr id="42137" name="Text Box 153"/>
            <p:cNvSpPr txBox="1">
              <a:spLocks noChangeArrowheads="1"/>
            </p:cNvSpPr>
            <p:nvPr/>
          </p:nvSpPr>
          <p:spPr bwMode="auto">
            <a:xfrm>
              <a:off x="5261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2138" name="Text Box 154"/>
            <p:cNvSpPr txBox="1">
              <a:spLocks noChangeArrowheads="1"/>
            </p:cNvSpPr>
            <p:nvPr/>
          </p:nvSpPr>
          <p:spPr bwMode="auto">
            <a:xfrm>
              <a:off x="3719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2139" name="Text Box 155"/>
            <p:cNvSpPr txBox="1">
              <a:spLocks noChangeArrowheads="1"/>
            </p:cNvSpPr>
            <p:nvPr/>
          </p:nvSpPr>
          <p:spPr bwMode="auto">
            <a:xfrm>
              <a:off x="4354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2140" name="Text Box 156"/>
            <p:cNvSpPr txBox="1">
              <a:spLocks noChangeArrowheads="1"/>
            </p:cNvSpPr>
            <p:nvPr/>
          </p:nvSpPr>
          <p:spPr bwMode="auto">
            <a:xfrm>
              <a:off x="4740" y="527"/>
              <a:ext cx="249" cy="243"/>
            </a:xfrm>
            <a:prstGeom prst="rect">
              <a:avLst/>
            </a:prstGeom>
            <a:solidFill>
              <a:srgbClr val="FFA55B"/>
            </a:solidFill>
            <a:ln w="19050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A50021"/>
                  </a:solidFill>
                </a:rPr>
                <a:t>3</a:t>
              </a:r>
              <a:endParaRPr lang="ru-RU" b="1">
                <a:solidFill>
                  <a:srgbClr val="A50021"/>
                </a:solidFill>
              </a:endParaRPr>
            </a:p>
          </p:txBody>
        </p:sp>
      </p:grpSp>
      <p:grpSp>
        <p:nvGrpSpPr>
          <p:cNvPr id="4" name="Group 256"/>
          <p:cNvGrpSpPr>
            <a:grpSpLocks/>
          </p:cNvGrpSpPr>
          <p:nvPr/>
        </p:nvGrpSpPr>
        <p:grpSpPr bwMode="auto">
          <a:xfrm>
            <a:off x="2987675" y="836613"/>
            <a:ext cx="3276600" cy="2682875"/>
            <a:chOff x="1882" y="527"/>
            <a:chExt cx="2064" cy="1690"/>
          </a:xfrm>
        </p:grpSpPr>
        <p:sp>
          <p:nvSpPr>
            <p:cNvPr id="42143" name="Line 159"/>
            <p:cNvSpPr>
              <a:spLocks noChangeShapeType="1"/>
            </p:cNvSpPr>
            <p:nvPr/>
          </p:nvSpPr>
          <p:spPr bwMode="auto">
            <a:xfrm>
              <a:off x="1882" y="1877"/>
              <a:ext cx="15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253"/>
            <p:cNvGrpSpPr>
              <a:grpSpLocks/>
            </p:cNvGrpSpPr>
            <p:nvPr/>
          </p:nvGrpSpPr>
          <p:grpSpPr bwMode="auto">
            <a:xfrm>
              <a:off x="2018" y="527"/>
              <a:ext cx="1928" cy="1690"/>
              <a:chOff x="2018" y="527"/>
              <a:chExt cx="1928" cy="1690"/>
            </a:xfrm>
          </p:grpSpPr>
          <p:sp>
            <p:nvSpPr>
              <p:cNvPr id="42142" name="Line 158"/>
              <p:cNvSpPr>
                <a:spLocks noChangeShapeType="1"/>
              </p:cNvSpPr>
              <p:nvPr/>
            </p:nvSpPr>
            <p:spPr bwMode="auto">
              <a:xfrm flipV="1">
                <a:off x="2608" y="924"/>
                <a:ext cx="0" cy="1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4" name="Freeform 160"/>
              <p:cNvSpPr>
                <a:spLocks/>
              </p:cNvSpPr>
              <p:nvPr/>
            </p:nvSpPr>
            <p:spPr bwMode="auto">
              <a:xfrm>
                <a:off x="2041" y="1514"/>
                <a:ext cx="1497" cy="646"/>
              </a:xfrm>
              <a:custGeom>
                <a:avLst/>
                <a:gdLst/>
                <a:ahLst/>
                <a:cxnLst>
                  <a:cxn ang="0">
                    <a:pos x="0" y="612"/>
                  </a:cxn>
                  <a:cxn ang="0">
                    <a:pos x="567" y="544"/>
                  </a:cxn>
                  <a:cxn ang="0">
                    <a:pos x="1497" y="0"/>
                  </a:cxn>
                </a:cxnLst>
                <a:rect l="0" t="0" r="r" b="b"/>
                <a:pathLst>
                  <a:path w="1497" h="646">
                    <a:moveTo>
                      <a:pt x="0" y="612"/>
                    </a:moveTo>
                    <a:cubicBezTo>
                      <a:pt x="159" y="629"/>
                      <a:pt x="318" y="646"/>
                      <a:pt x="567" y="544"/>
                    </a:cubicBezTo>
                    <a:cubicBezTo>
                      <a:pt x="816" y="442"/>
                      <a:pt x="1156" y="221"/>
                      <a:pt x="1497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5" name="Freeform 161"/>
              <p:cNvSpPr>
                <a:spLocks/>
              </p:cNvSpPr>
              <p:nvPr/>
            </p:nvSpPr>
            <p:spPr bwMode="auto">
              <a:xfrm>
                <a:off x="2064" y="969"/>
                <a:ext cx="1156" cy="522"/>
              </a:xfrm>
              <a:custGeom>
                <a:avLst/>
                <a:gdLst/>
                <a:ahLst/>
                <a:cxnLst>
                  <a:cxn ang="0">
                    <a:pos x="0" y="522"/>
                  </a:cxn>
                  <a:cxn ang="0">
                    <a:pos x="657" y="386"/>
                  </a:cxn>
                  <a:cxn ang="0">
                    <a:pos x="1156" y="0"/>
                  </a:cxn>
                </a:cxnLst>
                <a:rect l="0" t="0" r="r" b="b"/>
                <a:pathLst>
                  <a:path w="1156" h="522">
                    <a:moveTo>
                      <a:pt x="0" y="522"/>
                    </a:moveTo>
                    <a:cubicBezTo>
                      <a:pt x="232" y="497"/>
                      <a:pt x="464" y="473"/>
                      <a:pt x="657" y="386"/>
                    </a:cubicBezTo>
                    <a:cubicBezTo>
                      <a:pt x="850" y="299"/>
                      <a:pt x="1003" y="149"/>
                      <a:pt x="1156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6" name="Line 162"/>
              <p:cNvSpPr>
                <a:spLocks noChangeShapeType="1"/>
              </p:cNvSpPr>
              <p:nvPr/>
            </p:nvSpPr>
            <p:spPr bwMode="auto">
              <a:xfrm>
                <a:off x="2200" y="1468"/>
                <a:ext cx="0" cy="6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7" name="Line 163"/>
              <p:cNvSpPr>
                <a:spLocks noChangeShapeType="1"/>
              </p:cNvSpPr>
              <p:nvPr/>
            </p:nvSpPr>
            <p:spPr bwMode="auto">
              <a:xfrm flipH="1">
                <a:off x="3107" y="1083"/>
                <a:ext cx="0" cy="7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8" name="Line 164"/>
              <p:cNvSpPr>
                <a:spLocks noChangeShapeType="1"/>
              </p:cNvSpPr>
              <p:nvPr/>
            </p:nvSpPr>
            <p:spPr bwMode="auto">
              <a:xfrm flipV="1">
                <a:off x="2200" y="1446"/>
                <a:ext cx="113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49" name="Line 165"/>
              <p:cNvSpPr>
                <a:spLocks noChangeShapeType="1"/>
              </p:cNvSpPr>
              <p:nvPr/>
            </p:nvSpPr>
            <p:spPr bwMode="auto">
              <a:xfrm flipV="1">
                <a:off x="2222" y="1446"/>
                <a:ext cx="204" cy="40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0" name="Line 166"/>
              <p:cNvSpPr>
                <a:spLocks noChangeShapeType="1"/>
              </p:cNvSpPr>
              <p:nvPr/>
            </p:nvSpPr>
            <p:spPr bwMode="auto">
              <a:xfrm flipV="1">
                <a:off x="2200" y="1400"/>
                <a:ext cx="362" cy="72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1" name="Line 167"/>
              <p:cNvSpPr>
                <a:spLocks noChangeShapeType="1"/>
              </p:cNvSpPr>
              <p:nvPr/>
            </p:nvSpPr>
            <p:spPr bwMode="auto">
              <a:xfrm flipV="1">
                <a:off x="2313" y="1355"/>
                <a:ext cx="386" cy="77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2" name="Line 168"/>
              <p:cNvSpPr>
                <a:spLocks noChangeShapeType="1"/>
              </p:cNvSpPr>
              <p:nvPr/>
            </p:nvSpPr>
            <p:spPr bwMode="auto">
              <a:xfrm flipV="1">
                <a:off x="2449" y="1287"/>
                <a:ext cx="386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3" name="Line 169"/>
              <p:cNvSpPr>
                <a:spLocks noChangeShapeType="1"/>
              </p:cNvSpPr>
              <p:nvPr/>
            </p:nvSpPr>
            <p:spPr bwMode="auto">
              <a:xfrm flipV="1">
                <a:off x="2608" y="1128"/>
                <a:ext cx="431" cy="9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4" name="Line 170"/>
              <p:cNvSpPr>
                <a:spLocks noChangeShapeType="1"/>
              </p:cNvSpPr>
              <p:nvPr/>
            </p:nvSpPr>
            <p:spPr bwMode="auto">
              <a:xfrm flipV="1">
                <a:off x="2744" y="1196"/>
                <a:ext cx="363" cy="7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5" name="Line 171"/>
              <p:cNvSpPr>
                <a:spLocks noChangeShapeType="1"/>
              </p:cNvSpPr>
              <p:nvPr/>
            </p:nvSpPr>
            <p:spPr bwMode="auto">
              <a:xfrm flipV="1">
                <a:off x="2880" y="1400"/>
                <a:ext cx="227" cy="49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6" name="Line 172"/>
              <p:cNvSpPr>
                <a:spLocks noChangeShapeType="1"/>
              </p:cNvSpPr>
              <p:nvPr/>
            </p:nvSpPr>
            <p:spPr bwMode="auto">
              <a:xfrm flipV="1">
                <a:off x="3016" y="1627"/>
                <a:ext cx="91" cy="2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57" name="Text Box 173"/>
              <p:cNvSpPr txBox="1">
                <a:spLocks noChangeArrowheads="1"/>
              </p:cNvSpPr>
              <p:nvPr/>
            </p:nvSpPr>
            <p:spPr bwMode="auto">
              <a:xfrm>
                <a:off x="3266" y="1899"/>
                <a:ext cx="22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x</a:t>
                </a:r>
                <a:endParaRPr lang="ru-RU" b="1"/>
              </a:p>
            </p:txBody>
          </p:sp>
          <p:sp>
            <p:nvSpPr>
              <p:cNvPr id="42158" name="Text Box 174"/>
              <p:cNvSpPr txBox="1">
                <a:spLocks noChangeArrowheads="1"/>
              </p:cNvSpPr>
              <p:nvPr/>
            </p:nvSpPr>
            <p:spPr bwMode="auto">
              <a:xfrm>
                <a:off x="2358" y="947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</a:t>
                </a:r>
                <a:endParaRPr lang="ru-RU" b="1"/>
              </a:p>
            </p:txBody>
          </p:sp>
          <p:sp>
            <p:nvSpPr>
              <p:cNvPr id="42159" name="Text Box 175"/>
              <p:cNvSpPr txBox="1">
                <a:spLocks noChangeArrowheads="1"/>
              </p:cNvSpPr>
              <p:nvPr/>
            </p:nvSpPr>
            <p:spPr bwMode="auto">
              <a:xfrm>
                <a:off x="2971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b</a:t>
                </a:r>
                <a:endParaRPr lang="ru-RU" b="1"/>
              </a:p>
            </p:txBody>
          </p:sp>
          <p:sp>
            <p:nvSpPr>
              <p:cNvPr id="42160" name="Text Box 176"/>
              <p:cNvSpPr txBox="1">
                <a:spLocks noChangeArrowheads="1"/>
              </p:cNvSpPr>
              <p:nvPr/>
            </p:nvSpPr>
            <p:spPr bwMode="auto">
              <a:xfrm>
                <a:off x="2018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a</a:t>
                </a:r>
                <a:endParaRPr lang="ru-RU" b="1"/>
              </a:p>
            </p:txBody>
          </p:sp>
          <p:sp>
            <p:nvSpPr>
              <p:cNvPr id="42161" name="Text Box 177"/>
              <p:cNvSpPr txBox="1">
                <a:spLocks noChangeArrowheads="1"/>
              </p:cNvSpPr>
              <p:nvPr/>
            </p:nvSpPr>
            <p:spPr bwMode="auto">
              <a:xfrm>
                <a:off x="2631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0</a:t>
                </a:r>
                <a:endParaRPr lang="ru-RU" b="1"/>
              </a:p>
            </p:txBody>
          </p:sp>
          <p:sp>
            <p:nvSpPr>
              <p:cNvPr id="42162" name="Text Box 178"/>
              <p:cNvSpPr txBox="1">
                <a:spLocks noChangeArrowheads="1"/>
              </p:cNvSpPr>
              <p:nvPr/>
            </p:nvSpPr>
            <p:spPr bwMode="auto">
              <a:xfrm rot="-2341449">
                <a:off x="2585" y="811"/>
                <a:ext cx="93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 = f</a:t>
                </a:r>
                <a:r>
                  <a:rPr lang="en-US" b="1" baseline="-25000"/>
                  <a:t>1</a:t>
                </a:r>
                <a:r>
                  <a:rPr lang="en-US" b="1"/>
                  <a:t>(x)</a:t>
                </a:r>
                <a:endParaRPr lang="ru-RU" b="1"/>
              </a:p>
            </p:txBody>
          </p:sp>
          <p:sp>
            <p:nvSpPr>
              <p:cNvPr id="42163" name="Text Box 179"/>
              <p:cNvSpPr txBox="1">
                <a:spLocks noChangeArrowheads="1"/>
              </p:cNvSpPr>
              <p:nvPr/>
            </p:nvSpPr>
            <p:spPr bwMode="auto">
              <a:xfrm rot="-1964114">
                <a:off x="3016" y="1287"/>
                <a:ext cx="93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 = f</a:t>
                </a:r>
                <a:r>
                  <a:rPr lang="en-US" b="1" baseline="-25000"/>
                  <a:t>2</a:t>
                </a:r>
                <a:r>
                  <a:rPr lang="en-US" b="1"/>
                  <a:t>(x)</a:t>
                </a:r>
                <a:endParaRPr lang="ru-RU" b="1"/>
              </a:p>
            </p:txBody>
          </p:sp>
          <p:sp>
            <p:nvSpPr>
              <p:cNvPr id="42164" name="Text Box 180"/>
              <p:cNvSpPr txBox="1">
                <a:spLocks noChangeArrowheads="1"/>
              </p:cNvSpPr>
              <p:nvPr/>
            </p:nvSpPr>
            <p:spPr bwMode="auto">
              <a:xfrm>
                <a:off x="2835" y="527"/>
                <a:ext cx="272" cy="237"/>
              </a:xfrm>
              <a:prstGeom prst="rect">
                <a:avLst/>
              </a:prstGeom>
              <a:solidFill>
                <a:srgbClr val="FFA55B"/>
              </a:solidFill>
              <a:ln w="9525">
                <a:solidFill>
                  <a:srgbClr val="A5002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dirty="0">
                    <a:solidFill>
                      <a:srgbClr val="A50021"/>
                    </a:solidFill>
                  </a:rPr>
                  <a:t>2</a:t>
                </a:r>
                <a:endParaRPr lang="ru-RU" b="1" dirty="0">
                  <a:solidFill>
                    <a:srgbClr val="A50021"/>
                  </a:solidFill>
                </a:endParaRPr>
              </a:p>
            </p:txBody>
          </p:sp>
        </p:grpSp>
      </p:grpSp>
      <p:grpSp>
        <p:nvGrpSpPr>
          <p:cNvPr id="7" name="Group 250"/>
          <p:cNvGrpSpPr>
            <a:grpSpLocks/>
          </p:cNvGrpSpPr>
          <p:nvPr/>
        </p:nvGrpSpPr>
        <p:grpSpPr bwMode="auto">
          <a:xfrm>
            <a:off x="928662" y="3929066"/>
            <a:ext cx="2341563" cy="2530475"/>
            <a:chOff x="2380" y="2568"/>
            <a:chExt cx="1475" cy="1594"/>
          </a:xfrm>
        </p:grpSpPr>
        <p:sp>
          <p:nvSpPr>
            <p:cNvPr id="42198" name="Line 214"/>
            <p:cNvSpPr>
              <a:spLocks noChangeShapeType="1"/>
            </p:cNvSpPr>
            <p:nvPr/>
          </p:nvSpPr>
          <p:spPr bwMode="auto">
            <a:xfrm flipV="1">
              <a:off x="2653" y="2591"/>
              <a:ext cx="0" cy="14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99" name="Line 215"/>
            <p:cNvSpPr>
              <a:spLocks noChangeShapeType="1"/>
            </p:cNvSpPr>
            <p:nvPr/>
          </p:nvSpPr>
          <p:spPr bwMode="auto">
            <a:xfrm>
              <a:off x="2380" y="3090"/>
              <a:ext cx="1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0" name="Freeform 216"/>
            <p:cNvSpPr>
              <a:spLocks/>
            </p:cNvSpPr>
            <p:nvPr/>
          </p:nvSpPr>
          <p:spPr bwMode="auto">
            <a:xfrm>
              <a:off x="2380" y="3339"/>
              <a:ext cx="1293" cy="522"/>
            </a:xfrm>
            <a:custGeom>
              <a:avLst/>
              <a:gdLst/>
              <a:ahLst/>
              <a:cxnLst>
                <a:cxn ang="0">
                  <a:pos x="0" y="522"/>
                </a:cxn>
                <a:cxn ang="0">
                  <a:pos x="294" y="182"/>
                </a:cxn>
                <a:cxn ang="0">
                  <a:pos x="612" y="68"/>
                </a:cxn>
                <a:cxn ang="0">
                  <a:pos x="1383" y="0"/>
                </a:cxn>
              </a:cxnLst>
              <a:rect l="0" t="0" r="r" b="b"/>
              <a:pathLst>
                <a:path w="1383" h="522">
                  <a:moveTo>
                    <a:pt x="0" y="522"/>
                  </a:moveTo>
                  <a:cubicBezTo>
                    <a:pt x="96" y="390"/>
                    <a:pt x="192" y="258"/>
                    <a:pt x="294" y="182"/>
                  </a:cubicBezTo>
                  <a:cubicBezTo>
                    <a:pt x="396" y="106"/>
                    <a:pt x="431" y="98"/>
                    <a:pt x="612" y="68"/>
                  </a:cubicBezTo>
                  <a:cubicBezTo>
                    <a:pt x="793" y="38"/>
                    <a:pt x="1088" y="19"/>
                    <a:pt x="1383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1" name="Line 217"/>
            <p:cNvSpPr>
              <a:spLocks noChangeShapeType="1"/>
            </p:cNvSpPr>
            <p:nvPr/>
          </p:nvSpPr>
          <p:spPr bwMode="auto">
            <a:xfrm>
              <a:off x="2902" y="3090"/>
              <a:ext cx="0" cy="3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2" name="Line 218"/>
            <p:cNvSpPr>
              <a:spLocks noChangeShapeType="1"/>
            </p:cNvSpPr>
            <p:nvPr/>
          </p:nvSpPr>
          <p:spPr bwMode="auto">
            <a:xfrm>
              <a:off x="3424" y="3090"/>
              <a:ext cx="0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3" name="Line 219"/>
            <p:cNvSpPr>
              <a:spLocks noChangeShapeType="1"/>
            </p:cNvSpPr>
            <p:nvPr/>
          </p:nvSpPr>
          <p:spPr bwMode="auto">
            <a:xfrm flipV="1">
              <a:off x="2902" y="3090"/>
              <a:ext cx="159" cy="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4" name="Line 220"/>
            <p:cNvSpPr>
              <a:spLocks noChangeShapeType="1"/>
            </p:cNvSpPr>
            <p:nvPr/>
          </p:nvSpPr>
          <p:spPr bwMode="auto">
            <a:xfrm flipV="1">
              <a:off x="2902" y="3090"/>
              <a:ext cx="318" cy="24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5" name="Line 221"/>
            <p:cNvSpPr>
              <a:spLocks noChangeShapeType="1"/>
            </p:cNvSpPr>
            <p:nvPr/>
          </p:nvSpPr>
          <p:spPr bwMode="auto">
            <a:xfrm flipV="1">
              <a:off x="2993" y="3090"/>
              <a:ext cx="385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6" name="Line 222"/>
            <p:cNvSpPr>
              <a:spLocks noChangeShapeType="1"/>
            </p:cNvSpPr>
            <p:nvPr/>
          </p:nvSpPr>
          <p:spPr bwMode="auto">
            <a:xfrm flipV="1">
              <a:off x="3197" y="3203"/>
              <a:ext cx="227" cy="1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08" name="Rectangle 224"/>
            <p:cNvSpPr>
              <a:spLocks noChangeArrowheads="1"/>
            </p:cNvSpPr>
            <p:nvPr/>
          </p:nvSpPr>
          <p:spPr bwMode="auto">
            <a:xfrm rot="-295627">
              <a:off x="3174" y="3385"/>
              <a:ext cx="675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f(x)</a:t>
              </a:r>
              <a:endParaRPr lang="ru-RU" b="1"/>
            </a:p>
          </p:txBody>
        </p:sp>
        <p:sp>
          <p:nvSpPr>
            <p:cNvPr id="42209" name="Text Box 225"/>
            <p:cNvSpPr txBox="1">
              <a:spLocks noChangeArrowheads="1"/>
            </p:cNvSpPr>
            <p:nvPr/>
          </p:nvSpPr>
          <p:spPr bwMode="auto">
            <a:xfrm>
              <a:off x="3628" y="3067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2210" name="Text Box 226"/>
            <p:cNvSpPr txBox="1">
              <a:spLocks noChangeArrowheads="1"/>
            </p:cNvSpPr>
            <p:nvPr/>
          </p:nvSpPr>
          <p:spPr bwMode="auto">
            <a:xfrm>
              <a:off x="3310" y="284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2211" name="Text Box 227"/>
            <p:cNvSpPr txBox="1">
              <a:spLocks noChangeArrowheads="1"/>
            </p:cNvSpPr>
            <p:nvPr/>
          </p:nvSpPr>
          <p:spPr bwMode="auto">
            <a:xfrm>
              <a:off x="2834" y="284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2212" name="Text Box 228"/>
            <p:cNvSpPr txBox="1">
              <a:spLocks noChangeArrowheads="1"/>
            </p:cNvSpPr>
            <p:nvPr/>
          </p:nvSpPr>
          <p:spPr bwMode="auto">
            <a:xfrm>
              <a:off x="2743" y="2568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2213" name="Text Box 229"/>
            <p:cNvSpPr txBox="1">
              <a:spLocks noChangeArrowheads="1"/>
            </p:cNvSpPr>
            <p:nvPr/>
          </p:nvSpPr>
          <p:spPr bwMode="auto">
            <a:xfrm>
              <a:off x="2449" y="309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2214" name="Text Box 230"/>
            <p:cNvSpPr txBox="1">
              <a:spLocks noChangeArrowheads="1"/>
            </p:cNvSpPr>
            <p:nvPr/>
          </p:nvSpPr>
          <p:spPr bwMode="auto">
            <a:xfrm>
              <a:off x="2903" y="3929"/>
              <a:ext cx="249" cy="233"/>
            </a:xfrm>
            <a:prstGeom prst="rect">
              <a:avLst/>
            </a:prstGeom>
            <a:solidFill>
              <a:srgbClr val="FFA55B"/>
            </a:solidFill>
            <a:ln w="19050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A50021"/>
                  </a:solidFill>
                </a:rPr>
                <a:t>4</a:t>
              </a:r>
              <a:endParaRPr lang="ru-RU" b="1" dirty="0">
                <a:solidFill>
                  <a:srgbClr val="A50021"/>
                </a:solidFill>
              </a:endParaRPr>
            </a:p>
          </p:txBody>
        </p:sp>
      </p:grpSp>
      <p:grpSp>
        <p:nvGrpSpPr>
          <p:cNvPr id="8" name="Group 296"/>
          <p:cNvGrpSpPr>
            <a:grpSpLocks/>
          </p:cNvGrpSpPr>
          <p:nvPr/>
        </p:nvGrpSpPr>
        <p:grpSpPr bwMode="auto">
          <a:xfrm>
            <a:off x="5072066" y="3929066"/>
            <a:ext cx="2806700" cy="3067050"/>
            <a:chOff x="4082" y="2591"/>
            <a:chExt cx="1768" cy="1932"/>
          </a:xfrm>
        </p:grpSpPr>
        <p:sp>
          <p:nvSpPr>
            <p:cNvPr id="42217" name="Line 233"/>
            <p:cNvSpPr>
              <a:spLocks noChangeShapeType="1"/>
            </p:cNvSpPr>
            <p:nvPr/>
          </p:nvSpPr>
          <p:spPr bwMode="auto">
            <a:xfrm flipV="1">
              <a:off x="4491" y="2614"/>
              <a:ext cx="0" cy="13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18" name="Line 234"/>
            <p:cNvSpPr>
              <a:spLocks noChangeShapeType="1"/>
            </p:cNvSpPr>
            <p:nvPr/>
          </p:nvSpPr>
          <p:spPr bwMode="auto">
            <a:xfrm>
              <a:off x="4082" y="3476"/>
              <a:ext cx="1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19" name="Arc 235"/>
            <p:cNvSpPr>
              <a:spLocks/>
            </p:cNvSpPr>
            <p:nvPr/>
          </p:nvSpPr>
          <p:spPr bwMode="auto">
            <a:xfrm flipH="1">
              <a:off x="4356" y="3094"/>
              <a:ext cx="947" cy="1429"/>
            </a:xfrm>
            <a:custGeom>
              <a:avLst/>
              <a:gdLst>
                <a:gd name="G0" fmla="+- 19532 0 0"/>
                <a:gd name="G1" fmla="+- 21600 0 0"/>
                <a:gd name="G2" fmla="+- 21600 0 0"/>
                <a:gd name="T0" fmla="*/ 0 w 39175"/>
                <a:gd name="T1" fmla="*/ 12378 h 21600"/>
                <a:gd name="T2" fmla="*/ 39175 w 39175"/>
                <a:gd name="T3" fmla="*/ 12616 h 21600"/>
                <a:gd name="T4" fmla="*/ 19532 w 3917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175" h="21600" fill="none" extrusionOk="0">
                  <a:moveTo>
                    <a:pt x="-1" y="12377"/>
                  </a:moveTo>
                  <a:cubicBezTo>
                    <a:pt x="3567" y="4820"/>
                    <a:pt x="11174" y="-1"/>
                    <a:pt x="19532" y="0"/>
                  </a:cubicBezTo>
                  <a:cubicBezTo>
                    <a:pt x="27984" y="0"/>
                    <a:pt x="35659" y="4929"/>
                    <a:pt x="39175" y="12615"/>
                  </a:cubicBezTo>
                </a:path>
                <a:path w="39175" h="21600" stroke="0" extrusionOk="0">
                  <a:moveTo>
                    <a:pt x="-1" y="12377"/>
                  </a:moveTo>
                  <a:cubicBezTo>
                    <a:pt x="3567" y="4820"/>
                    <a:pt x="11174" y="-1"/>
                    <a:pt x="19532" y="0"/>
                  </a:cubicBezTo>
                  <a:cubicBezTo>
                    <a:pt x="27984" y="0"/>
                    <a:pt x="35659" y="4929"/>
                    <a:pt x="39175" y="12615"/>
                  </a:cubicBezTo>
                  <a:lnTo>
                    <a:pt x="19532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220" name="Arc 236"/>
            <p:cNvSpPr>
              <a:spLocks/>
            </p:cNvSpPr>
            <p:nvPr/>
          </p:nvSpPr>
          <p:spPr bwMode="auto">
            <a:xfrm flipV="1">
              <a:off x="4153" y="2681"/>
              <a:ext cx="680" cy="79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33 h 22933"/>
                <a:gd name="T2" fmla="*/ 43200 w 43200"/>
                <a:gd name="T3" fmla="*/ 21600 h 22933"/>
                <a:gd name="T4" fmla="*/ 21600 w 43200"/>
                <a:gd name="T5" fmla="*/ 21600 h 22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33" fill="none" extrusionOk="0">
                  <a:moveTo>
                    <a:pt x="41" y="22932"/>
                  </a:moveTo>
                  <a:cubicBezTo>
                    <a:pt x="13" y="22489"/>
                    <a:pt x="0" y="2204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933" stroke="0" extrusionOk="0">
                  <a:moveTo>
                    <a:pt x="41" y="22932"/>
                  </a:moveTo>
                  <a:cubicBezTo>
                    <a:pt x="13" y="22489"/>
                    <a:pt x="0" y="2204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221" name="Line 237"/>
            <p:cNvSpPr>
              <a:spLocks noChangeShapeType="1"/>
            </p:cNvSpPr>
            <p:nvPr/>
          </p:nvSpPr>
          <p:spPr bwMode="auto">
            <a:xfrm flipH="1">
              <a:off x="4763" y="3090"/>
              <a:ext cx="23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22" name="Line 238"/>
            <p:cNvSpPr>
              <a:spLocks noChangeShapeType="1"/>
            </p:cNvSpPr>
            <p:nvPr/>
          </p:nvSpPr>
          <p:spPr bwMode="auto">
            <a:xfrm>
              <a:off x="4649" y="3385"/>
              <a:ext cx="68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23" name="Line 239"/>
            <p:cNvSpPr>
              <a:spLocks noChangeShapeType="1"/>
            </p:cNvSpPr>
            <p:nvPr/>
          </p:nvSpPr>
          <p:spPr bwMode="auto">
            <a:xfrm>
              <a:off x="4717" y="3272"/>
              <a:ext cx="227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24" name="Line 240"/>
            <p:cNvSpPr>
              <a:spLocks noChangeShapeType="1"/>
            </p:cNvSpPr>
            <p:nvPr/>
          </p:nvSpPr>
          <p:spPr bwMode="auto">
            <a:xfrm>
              <a:off x="4785" y="3158"/>
              <a:ext cx="318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25" name="Line 241"/>
            <p:cNvSpPr>
              <a:spLocks noChangeShapeType="1"/>
            </p:cNvSpPr>
            <p:nvPr/>
          </p:nvSpPr>
          <p:spPr bwMode="auto">
            <a:xfrm>
              <a:off x="4853" y="3090"/>
              <a:ext cx="250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226" name="Text Box 242"/>
            <p:cNvSpPr txBox="1">
              <a:spLocks noChangeArrowheads="1"/>
            </p:cNvSpPr>
            <p:nvPr/>
          </p:nvSpPr>
          <p:spPr bwMode="auto">
            <a:xfrm>
              <a:off x="4491" y="2591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2227" name="Text Box 243"/>
            <p:cNvSpPr txBox="1">
              <a:spLocks noChangeArrowheads="1"/>
            </p:cNvSpPr>
            <p:nvPr/>
          </p:nvSpPr>
          <p:spPr bwMode="auto">
            <a:xfrm>
              <a:off x="4195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2228" name="Text Box 244"/>
            <p:cNvSpPr txBox="1">
              <a:spLocks noChangeArrowheads="1"/>
            </p:cNvSpPr>
            <p:nvPr/>
          </p:nvSpPr>
          <p:spPr bwMode="auto">
            <a:xfrm>
              <a:off x="4627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2229" name="Text Box 245"/>
            <p:cNvSpPr txBox="1">
              <a:spLocks noChangeArrowheads="1"/>
            </p:cNvSpPr>
            <p:nvPr/>
          </p:nvSpPr>
          <p:spPr bwMode="auto">
            <a:xfrm>
              <a:off x="5058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2230" name="Text Box 246"/>
            <p:cNvSpPr txBox="1">
              <a:spLocks noChangeArrowheads="1"/>
            </p:cNvSpPr>
            <p:nvPr/>
          </p:nvSpPr>
          <p:spPr bwMode="auto">
            <a:xfrm>
              <a:off x="5262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2231" name="Text Box 247"/>
            <p:cNvSpPr txBox="1">
              <a:spLocks noChangeArrowheads="1"/>
            </p:cNvSpPr>
            <p:nvPr/>
          </p:nvSpPr>
          <p:spPr bwMode="auto">
            <a:xfrm>
              <a:off x="4830" y="2727"/>
              <a:ext cx="7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</a:t>
              </a:r>
              <a:r>
                <a:rPr lang="en-US" b="1" baseline="-25000"/>
                <a:t>1</a:t>
              </a:r>
              <a:r>
                <a:rPr lang="en-US" b="1"/>
                <a:t>(x)</a:t>
              </a:r>
              <a:endParaRPr lang="ru-RU" b="1"/>
            </a:p>
          </p:txBody>
        </p:sp>
        <p:sp>
          <p:nvSpPr>
            <p:cNvPr id="42232" name="Text Box 248"/>
            <p:cNvSpPr txBox="1">
              <a:spLocks noChangeArrowheads="1"/>
            </p:cNvSpPr>
            <p:nvPr/>
          </p:nvSpPr>
          <p:spPr bwMode="auto">
            <a:xfrm>
              <a:off x="4763" y="3929"/>
              <a:ext cx="227" cy="237"/>
            </a:xfrm>
            <a:prstGeom prst="rect">
              <a:avLst/>
            </a:prstGeom>
            <a:solidFill>
              <a:srgbClr val="FFA55B"/>
            </a:solidFill>
            <a:ln w="9525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A50021"/>
                  </a:solidFill>
                </a:rPr>
                <a:t>5</a:t>
              </a:r>
              <a:endParaRPr lang="ru-RU" b="1" dirty="0">
                <a:solidFill>
                  <a:srgbClr val="A50021"/>
                </a:solidFill>
              </a:endParaRPr>
            </a:p>
          </p:txBody>
        </p:sp>
        <p:sp>
          <p:nvSpPr>
            <p:cNvPr id="42279" name="Text Box 295"/>
            <p:cNvSpPr txBox="1">
              <a:spLocks noChangeArrowheads="1"/>
            </p:cNvSpPr>
            <p:nvPr/>
          </p:nvSpPr>
          <p:spPr bwMode="auto">
            <a:xfrm>
              <a:off x="5125" y="3113"/>
              <a:ext cx="7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</a:t>
              </a:r>
              <a:r>
                <a:rPr lang="en-US" b="1" baseline="-25000"/>
                <a:t>2</a:t>
              </a:r>
              <a:r>
                <a:rPr lang="en-US" b="1"/>
                <a:t>(x)</a:t>
              </a:r>
              <a:endParaRPr lang="ru-RU" b="1"/>
            </a:p>
          </p:txBody>
        </p:sp>
      </p:grpSp>
      <p:sp>
        <p:nvSpPr>
          <p:cNvPr id="107" name="Управляющая кнопка: возврат 106">
            <a:hlinkClick r:id="rId2" action="ppaction://hlinksldjump" highlightClick="1"/>
          </p:cNvPr>
          <p:cNvSpPr/>
          <p:nvPr/>
        </p:nvSpPr>
        <p:spPr>
          <a:xfrm>
            <a:off x="8429652" y="142852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50825" y="188913"/>
            <a:ext cx="8893175" cy="439737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Площадь фигуры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6725" y="836613"/>
            <a:ext cx="2378075" cy="2592387"/>
            <a:chOff x="294" y="527"/>
            <a:chExt cx="1498" cy="1633"/>
          </a:xfrm>
        </p:grpSpPr>
        <p:sp>
          <p:nvSpPr>
            <p:cNvPr id="43012" name="Line 4"/>
            <p:cNvSpPr>
              <a:spLocks noChangeShapeType="1"/>
            </p:cNvSpPr>
            <p:nvPr/>
          </p:nvSpPr>
          <p:spPr bwMode="auto">
            <a:xfrm flipV="1">
              <a:off x="566" y="818"/>
              <a:ext cx="0" cy="13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294" y="1929"/>
              <a:ext cx="1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auto">
            <a:xfrm>
              <a:off x="408" y="1045"/>
              <a:ext cx="1292" cy="612"/>
            </a:xfrm>
            <a:custGeom>
              <a:avLst/>
              <a:gdLst/>
              <a:ahLst/>
              <a:cxnLst>
                <a:cxn ang="0">
                  <a:pos x="0" y="612"/>
                </a:cxn>
                <a:cxn ang="0">
                  <a:pos x="340" y="295"/>
                </a:cxn>
                <a:cxn ang="0">
                  <a:pos x="793" y="68"/>
                </a:cxn>
                <a:cxn ang="0">
                  <a:pos x="1292" y="0"/>
                </a:cxn>
              </a:cxnLst>
              <a:rect l="0" t="0" r="r" b="b"/>
              <a:pathLst>
                <a:path w="1292" h="612">
                  <a:moveTo>
                    <a:pt x="0" y="612"/>
                  </a:moveTo>
                  <a:cubicBezTo>
                    <a:pt x="104" y="499"/>
                    <a:pt x="208" y="386"/>
                    <a:pt x="340" y="295"/>
                  </a:cubicBezTo>
                  <a:cubicBezTo>
                    <a:pt x="472" y="204"/>
                    <a:pt x="634" y="117"/>
                    <a:pt x="793" y="68"/>
                  </a:cubicBezTo>
                  <a:cubicBezTo>
                    <a:pt x="952" y="19"/>
                    <a:pt x="1122" y="9"/>
                    <a:pt x="1292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793" y="1294"/>
              <a:ext cx="0" cy="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1337" y="1068"/>
              <a:ext cx="0" cy="8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 flipH="1">
              <a:off x="793" y="1226"/>
              <a:ext cx="136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 flipH="1">
              <a:off x="793" y="1181"/>
              <a:ext cx="250" cy="5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19" name="Line 11"/>
            <p:cNvSpPr>
              <a:spLocks noChangeShapeType="1"/>
            </p:cNvSpPr>
            <p:nvPr/>
          </p:nvSpPr>
          <p:spPr bwMode="auto">
            <a:xfrm flipH="1">
              <a:off x="793" y="1113"/>
              <a:ext cx="386" cy="7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 flipH="1">
              <a:off x="884" y="1090"/>
              <a:ext cx="385" cy="83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 flipH="1">
              <a:off x="975" y="1181"/>
              <a:ext cx="362" cy="7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2" name="Line 14"/>
            <p:cNvSpPr>
              <a:spLocks noChangeShapeType="1"/>
            </p:cNvSpPr>
            <p:nvPr/>
          </p:nvSpPr>
          <p:spPr bwMode="auto">
            <a:xfrm flipH="1">
              <a:off x="1065" y="1385"/>
              <a:ext cx="272" cy="5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3" name="Line 15"/>
            <p:cNvSpPr>
              <a:spLocks noChangeShapeType="1"/>
            </p:cNvSpPr>
            <p:nvPr/>
          </p:nvSpPr>
          <p:spPr bwMode="auto">
            <a:xfrm flipH="1">
              <a:off x="1156" y="1544"/>
              <a:ext cx="181" cy="3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4" name="Line 16"/>
            <p:cNvSpPr>
              <a:spLocks noChangeShapeType="1"/>
            </p:cNvSpPr>
            <p:nvPr/>
          </p:nvSpPr>
          <p:spPr bwMode="auto">
            <a:xfrm flipH="1">
              <a:off x="1247" y="1771"/>
              <a:ext cx="68" cy="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25" name="Text Box 17"/>
            <p:cNvSpPr txBox="1">
              <a:spLocks noChangeArrowheads="1"/>
            </p:cNvSpPr>
            <p:nvPr/>
          </p:nvSpPr>
          <p:spPr bwMode="auto">
            <a:xfrm>
              <a:off x="1519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/>
                <a:t>х</a:t>
              </a:r>
            </a:p>
          </p:txBody>
        </p:sp>
        <p:sp>
          <p:nvSpPr>
            <p:cNvPr id="43026" name="Text Box 18"/>
            <p:cNvSpPr txBox="1">
              <a:spLocks noChangeArrowheads="1"/>
            </p:cNvSpPr>
            <p:nvPr/>
          </p:nvSpPr>
          <p:spPr bwMode="auto">
            <a:xfrm>
              <a:off x="589" y="795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/>
                <a:t>у</a:t>
              </a:r>
            </a:p>
          </p:txBody>
        </p:sp>
        <p:sp>
          <p:nvSpPr>
            <p:cNvPr id="43027" name="Text Box 19"/>
            <p:cNvSpPr txBox="1">
              <a:spLocks noChangeArrowheads="1"/>
            </p:cNvSpPr>
            <p:nvPr/>
          </p:nvSpPr>
          <p:spPr bwMode="auto">
            <a:xfrm rot="-1013208">
              <a:off x="952" y="818"/>
              <a:ext cx="840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</a:t>
              </a:r>
              <a:r>
                <a:rPr lang="ru-RU" b="1"/>
                <a:t>х</a:t>
              </a:r>
              <a:r>
                <a:rPr lang="en-US" b="1"/>
                <a:t>)</a:t>
              </a:r>
              <a:endParaRPr lang="ru-RU" b="1"/>
            </a:p>
          </p:txBody>
        </p:sp>
        <p:sp>
          <p:nvSpPr>
            <p:cNvPr id="43028" name="Text Box 20"/>
            <p:cNvSpPr txBox="1">
              <a:spLocks noChangeArrowheads="1"/>
            </p:cNvSpPr>
            <p:nvPr/>
          </p:nvSpPr>
          <p:spPr bwMode="auto">
            <a:xfrm>
              <a:off x="702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3029" name="Text Box 21"/>
            <p:cNvSpPr txBox="1">
              <a:spLocks noChangeArrowheads="1"/>
            </p:cNvSpPr>
            <p:nvPr/>
          </p:nvSpPr>
          <p:spPr bwMode="auto">
            <a:xfrm>
              <a:off x="1224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3030" name="Text Box 22"/>
            <p:cNvSpPr txBox="1">
              <a:spLocks noChangeArrowheads="1"/>
            </p:cNvSpPr>
            <p:nvPr/>
          </p:nvSpPr>
          <p:spPr bwMode="auto">
            <a:xfrm>
              <a:off x="340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3031" name="Text Box 23"/>
            <p:cNvSpPr txBox="1">
              <a:spLocks noChangeArrowheads="1"/>
            </p:cNvSpPr>
            <p:nvPr/>
          </p:nvSpPr>
          <p:spPr bwMode="auto">
            <a:xfrm>
              <a:off x="793" y="527"/>
              <a:ext cx="249" cy="237"/>
            </a:xfrm>
            <a:prstGeom prst="rect">
              <a:avLst/>
            </a:prstGeom>
            <a:solidFill>
              <a:srgbClr val="FFA55B"/>
            </a:solidFill>
            <a:ln w="9525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A50021"/>
                  </a:solidFill>
                </a:rPr>
                <a:t>1</a:t>
              </a:r>
              <a:endParaRPr lang="ru-RU" b="1">
                <a:solidFill>
                  <a:srgbClr val="A50021"/>
                </a:solidFill>
              </a:endParaRP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832475" y="836613"/>
            <a:ext cx="3311525" cy="2592387"/>
            <a:chOff x="3674" y="527"/>
            <a:chExt cx="2086" cy="1633"/>
          </a:xfrm>
        </p:grpSpPr>
        <p:sp>
          <p:nvSpPr>
            <p:cNvPr id="43033" name="Line 25"/>
            <p:cNvSpPr>
              <a:spLocks noChangeShapeType="1"/>
            </p:cNvSpPr>
            <p:nvPr/>
          </p:nvSpPr>
          <p:spPr bwMode="auto">
            <a:xfrm flipV="1">
              <a:off x="4331" y="886"/>
              <a:ext cx="0" cy="1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34" name="Line 26"/>
            <p:cNvSpPr>
              <a:spLocks noChangeShapeType="1"/>
            </p:cNvSpPr>
            <p:nvPr/>
          </p:nvSpPr>
          <p:spPr bwMode="auto">
            <a:xfrm>
              <a:off x="3674" y="1907"/>
              <a:ext cx="19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35" name="Arc 27"/>
            <p:cNvSpPr>
              <a:spLocks/>
            </p:cNvSpPr>
            <p:nvPr/>
          </p:nvSpPr>
          <p:spPr bwMode="auto">
            <a:xfrm flipH="1">
              <a:off x="3788" y="1521"/>
              <a:ext cx="1609" cy="389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728 h 21728"/>
                <a:gd name="T2" fmla="*/ 43200 w 43200"/>
                <a:gd name="T3" fmla="*/ 21600 h 21728"/>
                <a:gd name="T4" fmla="*/ 21600 w 43200"/>
                <a:gd name="T5" fmla="*/ 21600 h 2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728" fill="none" extrusionOk="0">
                  <a:moveTo>
                    <a:pt x="0" y="21727"/>
                  </a:moveTo>
                  <a:cubicBezTo>
                    <a:pt x="0" y="21685"/>
                    <a:pt x="0" y="2164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1728" stroke="0" extrusionOk="0">
                  <a:moveTo>
                    <a:pt x="0" y="21727"/>
                  </a:moveTo>
                  <a:cubicBezTo>
                    <a:pt x="0" y="21685"/>
                    <a:pt x="0" y="2164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36" name="Line 28"/>
            <p:cNvSpPr>
              <a:spLocks noChangeShapeType="1"/>
            </p:cNvSpPr>
            <p:nvPr/>
          </p:nvSpPr>
          <p:spPr bwMode="auto">
            <a:xfrm flipV="1">
              <a:off x="3787" y="1612"/>
              <a:ext cx="272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37" name="Line 29"/>
            <p:cNvSpPr>
              <a:spLocks noChangeShapeType="1"/>
            </p:cNvSpPr>
            <p:nvPr/>
          </p:nvSpPr>
          <p:spPr bwMode="auto">
            <a:xfrm flipV="1">
              <a:off x="3900" y="1544"/>
              <a:ext cx="341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38" name="Line 30"/>
            <p:cNvSpPr>
              <a:spLocks noChangeShapeType="1"/>
            </p:cNvSpPr>
            <p:nvPr/>
          </p:nvSpPr>
          <p:spPr bwMode="auto">
            <a:xfrm flipV="1">
              <a:off x="4036" y="1521"/>
              <a:ext cx="363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39" name="Line 31"/>
            <p:cNvSpPr>
              <a:spLocks noChangeShapeType="1"/>
            </p:cNvSpPr>
            <p:nvPr/>
          </p:nvSpPr>
          <p:spPr bwMode="auto">
            <a:xfrm flipV="1">
              <a:off x="4195" y="1521"/>
              <a:ext cx="340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0" name="Line 32"/>
            <p:cNvSpPr>
              <a:spLocks noChangeShapeType="1"/>
            </p:cNvSpPr>
            <p:nvPr/>
          </p:nvSpPr>
          <p:spPr bwMode="auto">
            <a:xfrm flipV="1">
              <a:off x="4354" y="1521"/>
              <a:ext cx="317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1" name="Line 33"/>
            <p:cNvSpPr>
              <a:spLocks noChangeShapeType="1"/>
            </p:cNvSpPr>
            <p:nvPr/>
          </p:nvSpPr>
          <p:spPr bwMode="auto">
            <a:xfrm flipV="1">
              <a:off x="4490" y="1544"/>
              <a:ext cx="318" cy="3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2" name="Line 34"/>
            <p:cNvSpPr>
              <a:spLocks noChangeShapeType="1"/>
            </p:cNvSpPr>
            <p:nvPr/>
          </p:nvSpPr>
          <p:spPr bwMode="auto">
            <a:xfrm flipV="1">
              <a:off x="4649" y="1567"/>
              <a:ext cx="295" cy="3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3" name="Line 35"/>
            <p:cNvSpPr>
              <a:spLocks noChangeShapeType="1"/>
            </p:cNvSpPr>
            <p:nvPr/>
          </p:nvSpPr>
          <p:spPr bwMode="auto">
            <a:xfrm flipV="1">
              <a:off x="4808" y="1612"/>
              <a:ext cx="24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4" name="Line 36"/>
            <p:cNvSpPr>
              <a:spLocks noChangeShapeType="1"/>
            </p:cNvSpPr>
            <p:nvPr/>
          </p:nvSpPr>
          <p:spPr bwMode="auto">
            <a:xfrm flipV="1">
              <a:off x="4966" y="1657"/>
              <a:ext cx="204" cy="2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5" name="Line 37"/>
            <p:cNvSpPr>
              <a:spLocks noChangeShapeType="1"/>
            </p:cNvSpPr>
            <p:nvPr/>
          </p:nvSpPr>
          <p:spPr bwMode="auto">
            <a:xfrm flipH="1">
              <a:off x="5148" y="1725"/>
              <a:ext cx="13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6" name="Line 38"/>
            <p:cNvSpPr>
              <a:spLocks noChangeShapeType="1"/>
            </p:cNvSpPr>
            <p:nvPr/>
          </p:nvSpPr>
          <p:spPr bwMode="auto">
            <a:xfrm flipH="1">
              <a:off x="5306" y="1816"/>
              <a:ext cx="69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047" name="Text Box 39"/>
            <p:cNvSpPr txBox="1">
              <a:spLocks noChangeArrowheads="1"/>
            </p:cNvSpPr>
            <p:nvPr/>
          </p:nvSpPr>
          <p:spPr bwMode="auto">
            <a:xfrm>
              <a:off x="5511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3048" name="Text Box 40"/>
            <p:cNvSpPr txBox="1">
              <a:spLocks noChangeArrowheads="1"/>
            </p:cNvSpPr>
            <p:nvPr/>
          </p:nvSpPr>
          <p:spPr bwMode="auto">
            <a:xfrm>
              <a:off x="4377" y="841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3049" name="Text Box 41"/>
            <p:cNvSpPr txBox="1">
              <a:spLocks noChangeArrowheads="1"/>
            </p:cNvSpPr>
            <p:nvPr/>
          </p:nvSpPr>
          <p:spPr bwMode="auto">
            <a:xfrm>
              <a:off x="4445" y="1272"/>
              <a:ext cx="79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f(x)</a:t>
              </a:r>
              <a:endParaRPr lang="ru-RU" b="1"/>
            </a:p>
          </p:txBody>
        </p:sp>
        <p:sp>
          <p:nvSpPr>
            <p:cNvPr id="43050" name="Text Box 42"/>
            <p:cNvSpPr txBox="1">
              <a:spLocks noChangeArrowheads="1"/>
            </p:cNvSpPr>
            <p:nvPr/>
          </p:nvSpPr>
          <p:spPr bwMode="auto">
            <a:xfrm>
              <a:off x="5261" y="1929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3051" name="Text Box 43"/>
            <p:cNvSpPr txBox="1">
              <a:spLocks noChangeArrowheads="1"/>
            </p:cNvSpPr>
            <p:nvPr/>
          </p:nvSpPr>
          <p:spPr bwMode="auto">
            <a:xfrm>
              <a:off x="3719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3052" name="Text Box 44"/>
            <p:cNvSpPr txBox="1">
              <a:spLocks noChangeArrowheads="1"/>
            </p:cNvSpPr>
            <p:nvPr/>
          </p:nvSpPr>
          <p:spPr bwMode="auto">
            <a:xfrm>
              <a:off x="4354" y="1907"/>
              <a:ext cx="24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3053" name="Text Box 45"/>
            <p:cNvSpPr txBox="1">
              <a:spLocks noChangeArrowheads="1"/>
            </p:cNvSpPr>
            <p:nvPr/>
          </p:nvSpPr>
          <p:spPr bwMode="auto">
            <a:xfrm>
              <a:off x="4740" y="527"/>
              <a:ext cx="249" cy="243"/>
            </a:xfrm>
            <a:prstGeom prst="rect">
              <a:avLst/>
            </a:prstGeom>
            <a:solidFill>
              <a:srgbClr val="FFA55B"/>
            </a:solidFill>
            <a:ln w="19050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A50021"/>
                  </a:solidFill>
                </a:rPr>
                <a:t>3</a:t>
              </a:r>
              <a:endParaRPr lang="ru-RU" b="1">
                <a:solidFill>
                  <a:srgbClr val="A50021"/>
                </a:solidFill>
              </a:endParaRPr>
            </a:p>
          </p:txBody>
        </p:sp>
      </p:grpSp>
      <p:graphicFrame>
        <p:nvGraphicFramePr>
          <p:cNvPr id="43139" name="Object 131"/>
          <p:cNvGraphicFramePr>
            <a:graphicFrameLocks noChangeAspect="1"/>
          </p:cNvGraphicFramePr>
          <p:nvPr/>
        </p:nvGraphicFramePr>
        <p:xfrm>
          <a:off x="3455988" y="1736725"/>
          <a:ext cx="1944687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Формула" r:id="rId3" imgW="799920" imgH="482400" progId="Equation.3">
                  <p:embed/>
                </p:oleObj>
              </mc:Choice>
              <mc:Fallback>
                <p:oleObj name="Формула" r:id="rId3" imgW="7999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1736725"/>
                        <a:ext cx="1944687" cy="1173163"/>
                      </a:xfrm>
                      <a:prstGeom prst="rect">
                        <a:avLst/>
                      </a:prstGeom>
                      <a:solidFill>
                        <a:srgbClr val="FFA55B"/>
                      </a:solidFill>
                      <a:ln w="76200" cmpd="tri">
                        <a:solidFill>
                          <a:srgbClr val="A5002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32"/>
          <p:cNvGrpSpPr>
            <a:grpSpLocks/>
          </p:cNvGrpSpPr>
          <p:nvPr/>
        </p:nvGrpSpPr>
        <p:grpSpPr bwMode="auto">
          <a:xfrm>
            <a:off x="1116013" y="4041775"/>
            <a:ext cx="2341562" cy="2530475"/>
            <a:chOff x="2380" y="2568"/>
            <a:chExt cx="1475" cy="1594"/>
          </a:xfrm>
        </p:grpSpPr>
        <p:sp>
          <p:nvSpPr>
            <p:cNvPr id="43141" name="Line 133"/>
            <p:cNvSpPr>
              <a:spLocks noChangeShapeType="1"/>
            </p:cNvSpPr>
            <p:nvPr/>
          </p:nvSpPr>
          <p:spPr bwMode="auto">
            <a:xfrm flipV="1">
              <a:off x="2653" y="2591"/>
              <a:ext cx="0" cy="14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2" name="Line 134"/>
            <p:cNvSpPr>
              <a:spLocks noChangeShapeType="1"/>
            </p:cNvSpPr>
            <p:nvPr/>
          </p:nvSpPr>
          <p:spPr bwMode="auto">
            <a:xfrm>
              <a:off x="2380" y="3090"/>
              <a:ext cx="1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3" name="Freeform 135"/>
            <p:cNvSpPr>
              <a:spLocks/>
            </p:cNvSpPr>
            <p:nvPr/>
          </p:nvSpPr>
          <p:spPr bwMode="auto">
            <a:xfrm>
              <a:off x="2380" y="3339"/>
              <a:ext cx="1293" cy="522"/>
            </a:xfrm>
            <a:custGeom>
              <a:avLst/>
              <a:gdLst/>
              <a:ahLst/>
              <a:cxnLst>
                <a:cxn ang="0">
                  <a:pos x="0" y="522"/>
                </a:cxn>
                <a:cxn ang="0">
                  <a:pos x="294" y="182"/>
                </a:cxn>
                <a:cxn ang="0">
                  <a:pos x="612" y="68"/>
                </a:cxn>
                <a:cxn ang="0">
                  <a:pos x="1383" y="0"/>
                </a:cxn>
              </a:cxnLst>
              <a:rect l="0" t="0" r="r" b="b"/>
              <a:pathLst>
                <a:path w="1383" h="522">
                  <a:moveTo>
                    <a:pt x="0" y="522"/>
                  </a:moveTo>
                  <a:cubicBezTo>
                    <a:pt x="96" y="390"/>
                    <a:pt x="192" y="258"/>
                    <a:pt x="294" y="182"/>
                  </a:cubicBezTo>
                  <a:cubicBezTo>
                    <a:pt x="396" y="106"/>
                    <a:pt x="431" y="98"/>
                    <a:pt x="612" y="68"/>
                  </a:cubicBezTo>
                  <a:cubicBezTo>
                    <a:pt x="793" y="38"/>
                    <a:pt x="1088" y="19"/>
                    <a:pt x="1383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4" name="Line 136"/>
            <p:cNvSpPr>
              <a:spLocks noChangeShapeType="1"/>
            </p:cNvSpPr>
            <p:nvPr/>
          </p:nvSpPr>
          <p:spPr bwMode="auto">
            <a:xfrm>
              <a:off x="2902" y="3090"/>
              <a:ext cx="0" cy="3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5" name="Line 137"/>
            <p:cNvSpPr>
              <a:spLocks noChangeShapeType="1"/>
            </p:cNvSpPr>
            <p:nvPr/>
          </p:nvSpPr>
          <p:spPr bwMode="auto">
            <a:xfrm>
              <a:off x="3424" y="3090"/>
              <a:ext cx="0" cy="2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6" name="Line 138"/>
            <p:cNvSpPr>
              <a:spLocks noChangeShapeType="1"/>
            </p:cNvSpPr>
            <p:nvPr/>
          </p:nvSpPr>
          <p:spPr bwMode="auto">
            <a:xfrm flipV="1">
              <a:off x="2902" y="3090"/>
              <a:ext cx="159" cy="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7" name="Line 139"/>
            <p:cNvSpPr>
              <a:spLocks noChangeShapeType="1"/>
            </p:cNvSpPr>
            <p:nvPr/>
          </p:nvSpPr>
          <p:spPr bwMode="auto">
            <a:xfrm flipV="1">
              <a:off x="2902" y="3090"/>
              <a:ext cx="318" cy="24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8" name="Line 140"/>
            <p:cNvSpPr>
              <a:spLocks noChangeShapeType="1"/>
            </p:cNvSpPr>
            <p:nvPr/>
          </p:nvSpPr>
          <p:spPr bwMode="auto">
            <a:xfrm flipV="1">
              <a:off x="2993" y="3090"/>
              <a:ext cx="385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49" name="Line 141"/>
            <p:cNvSpPr>
              <a:spLocks noChangeShapeType="1"/>
            </p:cNvSpPr>
            <p:nvPr/>
          </p:nvSpPr>
          <p:spPr bwMode="auto">
            <a:xfrm flipV="1">
              <a:off x="3197" y="3203"/>
              <a:ext cx="227" cy="1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3150" name="Rectangle 142"/>
            <p:cNvSpPr>
              <a:spLocks noChangeArrowheads="1"/>
            </p:cNvSpPr>
            <p:nvPr/>
          </p:nvSpPr>
          <p:spPr bwMode="auto">
            <a:xfrm rot="-295627">
              <a:off x="3174" y="3385"/>
              <a:ext cx="675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f(x)</a:t>
              </a:r>
              <a:endParaRPr lang="ru-RU" b="1"/>
            </a:p>
          </p:txBody>
        </p:sp>
        <p:sp>
          <p:nvSpPr>
            <p:cNvPr id="43151" name="Text Box 143"/>
            <p:cNvSpPr txBox="1">
              <a:spLocks noChangeArrowheads="1"/>
            </p:cNvSpPr>
            <p:nvPr/>
          </p:nvSpPr>
          <p:spPr bwMode="auto">
            <a:xfrm>
              <a:off x="3628" y="3067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3152" name="Text Box 144"/>
            <p:cNvSpPr txBox="1">
              <a:spLocks noChangeArrowheads="1"/>
            </p:cNvSpPr>
            <p:nvPr/>
          </p:nvSpPr>
          <p:spPr bwMode="auto">
            <a:xfrm>
              <a:off x="3310" y="284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3153" name="Text Box 145"/>
            <p:cNvSpPr txBox="1">
              <a:spLocks noChangeArrowheads="1"/>
            </p:cNvSpPr>
            <p:nvPr/>
          </p:nvSpPr>
          <p:spPr bwMode="auto">
            <a:xfrm>
              <a:off x="2834" y="284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3154" name="Text Box 146"/>
            <p:cNvSpPr txBox="1">
              <a:spLocks noChangeArrowheads="1"/>
            </p:cNvSpPr>
            <p:nvPr/>
          </p:nvSpPr>
          <p:spPr bwMode="auto">
            <a:xfrm>
              <a:off x="2743" y="2568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3155" name="Text Box 147"/>
            <p:cNvSpPr txBox="1">
              <a:spLocks noChangeArrowheads="1"/>
            </p:cNvSpPr>
            <p:nvPr/>
          </p:nvSpPr>
          <p:spPr bwMode="auto">
            <a:xfrm>
              <a:off x="2449" y="3090"/>
              <a:ext cx="227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3156" name="Text Box 148"/>
            <p:cNvSpPr txBox="1">
              <a:spLocks noChangeArrowheads="1"/>
            </p:cNvSpPr>
            <p:nvPr/>
          </p:nvSpPr>
          <p:spPr bwMode="auto">
            <a:xfrm>
              <a:off x="2903" y="3929"/>
              <a:ext cx="249" cy="233"/>
            </a:xfrm>
            <a:prstGeom prst="rect">
              <a:avLst/>
            </a:prstGeom>
            <a:solidFill>
              <a:srgbClr val="FFA55B"/>
            </a:solidFill>
            <a:ln w="19050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A50021"/>
                  </a:solidFill>
                </a:rPr>
                <a:t>4</a:t>
              </a:r>
              <a:endParaRPr lang="ru-RU" b="1" dirty="0">
                <a:solidFill>
                  <a:srgbClr val="A50021"/>
                </a:solidFill>
              </a:endParaRPr>
            </a:p>
          </p:txBody>
        </p:sp>
      </p:grpSp>
      <p:graphicFrame>
        <p:nvGraphicFramePr>
          <p:cNvPr id="43157" name="Object 149"/>
          <p:cNvGraphicFramePr>
            <a:graphicFrameLocks noChangeAspect="1"/>
          </p:cNvGraphicFramePr>
          <p:nvPr/>
        </p:nvGraphicFramePr>
        <p:xfrm>
          <a:off x="5219700" y="4581525"/>
          <a:ext cx="2160588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Формула" r:id="rId5" imgW="888840" imgH="482400" progId="Equation.3">
                  <p:embed/>
                </p:oleObj>
              </mc:Choice>
              <mc:Fallback>
                <p:oleObj name="Формула" r:id="rId5" imgW="88884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581525"/>
                        <a:ext cx="2160588" cy="1173163"/>
                      </a:xfrm>
                      <a:prstGeom prst="rect">
                        <a:avLst/>
                      </a:prstGeom>
                      <a:solidFill>
                        <a:srgbClr val="FFA55B"/>
                      </a:solidFill>
                      <a:ln w="76200" cmpd="tri">
                        <a:solidFill>
                          <a:srgbClr val="A5002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Управляющая кнопка: возврат 64">
            <a:hlinkClick r:id="rId7" action="ppaction://hlinksldjump" highlightClick="1"/>
          </p:cNvPr>
          <p:cNvSpPr/>
          <p:nvPr/>
        </p:nvSpPr>
        <p:spPr>
          <a:xfrm>
            <a:off x="8429652" y="142852"/>
            <a:ext cx="428628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3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43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50825" y="188913"/>
            <a:ext cx="8893175" cy="439737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Площадь фигуры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647700" y="908050"/>
            <a:ext cx="3276600" cy="2682875"/>
            <a:chOff x="1882" y="527"/>
            <a:chExt cx="2064" cy="1690"/>
          </a:xfrm>
        </p:grpSpPr>
        <p:sp>
          <p:nvSpPr>
            <p:cNvPr id="45103" name="Line 47"/>
            <p:cNvSpPr>
              <a:spLocks noChangeShapeType="1"/>
            </p:cNvSpPr>
            <p:nvPr/>
          </p:nvSpPr>
          <p:spPr bwMode="auto">
            <a:xfrm>
              <a:off x="1882" y="1877"/>
              <a:ext cx="15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48"/>
            <p:cNvGrpSpPr>
              <a:grpSpLocks/>
            </p:cNvGrpSpPr>
            <p:nvPr/>
          </p:nvGrpSpPr>
          <p:grpSpPr bwMode="auto">
            <a:xfrm>
              <a:off x="2018" y="527"/>
              <a:ext cx="1928" cy="1690"/>
              <a:chOff x="2018" y="527"/>
              <a:chExt cx="1928" cy="1690"/>
            </a:xfrm>
          </p:grpSpPr>
          <p:sp>
            <p:nvSpPr>
              <p:cNvPr id="45105" name="Line 49"/>
              <p:cNvSpPr>
                <a:spLocks noChangeShapeType="1"/>
              </p:cNvSpPr>
              <p:nvPr/>
            </p:nvSpPr>
            <p:spPr bwMode="auto">
              <a:xfrm flipV="1">
                <a:off x="2608" y="924"/>
                <a:ext cx="0" cy="1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06" name="Freeform 50"/>
              <p:cNvSpPr>
                <a:spLocks/>
              </p:cNvSpPr>
              <p:nvPr/>
            </p:nvSpPr>
            <p:spPr bwMode="auto">
              <a:xfrm>
                <a:off x="2041" y="1514"/>
                <a:ext cx="1497" cy="646"/>
              </a:xfrm>
              <a:custGeom>
                <a:avLst/>
                <a:gdLst/>
                <a:ahLst/>
                <a:cxnLst>
                  <a:cxn ang="0">
                    <a:pos x="0" y="612"/>
                  </a:cxn>
                  <a:cxn ang="0">
                    <a:pos x="567" y="544"/>
                  </a:cxn>
                  <a:cxn ang="0">
                    <a:pos x="1497" y="0"/>
                  </a:cxn>
                </a:cxnLst>
                <a:rect l="0" t="0" r="r" b="b"/>
                <a:pathLst>
                  <a:path w="1497" h="646">
                    <a:moveTo>
                      <a:pt x="0" y="612"/>
                    </a:moveTo>
                    <a:cubicBezTo>
                      <a:pt x="159" y="629"/>
                      <a:pt x="318" y="646"/>
                      <a:pt x="567" y="544"/>
                    </a:cubicBezTo>
                    <a:cubicBezTo>
                      <a:pt x="816" y="442"/>
                      <a:pt x="1156" y="221"/>
                      <a:pt x="1497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07" name="Freeform 51"/>
              <p:cNvSpPr>
                <a:spLocks/>
              </p:cNvSpPr>
              <p:nvPr/>
            </p:nvSpPr>
            <p:spPr bwMode="auto">
              <a:xfrm>
                <a:off x="2064" y="969"/>
                <a:ext cx="1156" cy="522"/>
              </a:xfrm>
              <a:custGeom>
                <a:avLst/>
                <a:gdLst/>
                <a:ahLst/>
                <a:cxnLst>
                  <a:cxn ang="0">
                    <a:pos x="0" y="522"/>
                  </a:cxn>
                  <a:cxn ang="0">
                    <a:pos x="657" y="386"/>
                  </a:cxn>
                  <a:cxn ang="0">
                    <a:pos x="1156" y="0"/>
                  </a:cxn>
                </a:cxnLst>
                <a:rect l="0" t="0" r="r" b="b"/>
                <a:pathLst>
                  <a:path w="1156" h="522">
                    <a:moveTo>
                      <a:pt x="0" y="522"/>
                    </a:moveTo>
                    <a:cubicBezTo>
                      <a:pt x="232" y="497"/>
                      <a:pt x="464" y="473"/>
                      <a:pt x="657" y="386"/>
                    </a:cubicBezTo>
                    <a:cubicBezTo>
                      <a:pt x="850" y="299"/>
                      <a:pt x="1003" y="149"/>
                      <a:pt x="1156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08" name="Line 52"/>
              <p:cNvSpPr>
                <a:spLocks noChangeShapeType="1"/>
              </p:cNvSpPr>
              <p:nvPr/>
            </p:nvSpPr>
            <p:spPr bwMode="auto">
              <a:xfrm>
                <a:off x="2200" y="1468"/>
                <a:ext cx="0" cy="6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09" name="Line 53"/>
              <p:cNvSpPr>
                <a:spLocks noChangeShapeType="1"/>
              </p:cNvSpPr>
              <p:nvPr/>
            </p:nvSpPr>
            <p:spPr bwMode="auto">
              <a:xfrm flipH="1">
                <a:off x="3107" y="1083"/>
                <a:ext cx="0" cy="7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0" name="Line 54"/>
              <p:cNvSpPr>
                <a:spLocks noChangeShapeType="1"/>
              </p:cNvSpPr>
              <p:nvPr/>
            </p:nvSpPr>
            <p:spPr bwMode="auto">
              <a:xfrm flipV="1">
                <a:off x="2200" y="1446"/>
                <a:ext cx="113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1" name="Line 55"/>
              <p:cNvSpPr>
                <a:spLocks noChangeShapeType="1"/>
              </p:cNvSpPr>
              <p:nvPr/>
            </p:nvSpPr>
            <p:spPr bwMode="auto">
              <a:xfrm flipV="1">
                <a:off x="2222" y="1446"/>
                <a:ext cx="204" cy="40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2" name="Line 56"/>
              <p:cNvSpPr>
                <a:spLocks noChangeShapeType="1"/>
              </p:cNvSpPr>
              <p:nvPr/>
            </p:nvSpPr>
            <p:spPr bwMode="auto">
              <a:xfrm flipV="1">
                <a:off x="2200" y="1400"/>
                <a:ext cx="362" cy="72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3" name="Line 57"/>
              <p:cNvSpPr>
                <a:spLocks noChangeShapeType="1"/>
              </p:cNvSpPr>
              <p:nvPr/>
            </p:nvSpPr>
            <p:spPr bwMode="auto">
              <a:xfrm flipV="1">
                <a:off x="2313" y="1355"/>
                <a:ext cx="386" cy="77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4" name="Line 58"/>
              <p:cNvSpPr>
                <a:spLocks noChangeShapeType="1"/>
              </p:cNvSpPr>
              <p:nvPr/>
            </p:nvSpPr>
            <p:spPr bwMode="auto">
              <a:xfrm flipV="1">
                <a:off x="2449" y="1287"/>
                <a:ext cx="386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5" name="Line 59"/>
              <p:cNvSpPr>
                <a:spLocks noChangeShapeType="1"/>
              </p:cNvSpPr>
              <p:nvPr/>
            </p:nvSpPr>
            <p:spPr bwMode="auto">
              <a:xfrm flipV="1">
                <a:off x="2608" y="1128"/>
                <a:ext cx="431" cy="9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6" name="Line 60"/>
              <p:cNvSpPr>
                <a:spLocks noChangeShapeType="1"/>
              </p:cNvSpPr>
              <p:nvPr/>
            </p:nvSpPr>
            <p:spPr bwMode="auto">
              <a:xfrm flipV="1">
                <a:off x="2744" y="1196"/>
                <a:ext cx="363" cy="79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7" name="Line 61"/>
              <p:cNvSpPr>
                <a:spLocks noChangeShapeType="1"/>
              </p:cNvSpPr>
              <p:nvPr/>
            </p:nvSpPr>
            <p:spPr bwMode="auto">
              <a:xfrm flipV="1">
                <a:off x="2880" y="1400"/>
                <a:ext cx="227" cy="49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8" name="Line 62"/>
              <p:cNvSpPr>
                <a:spLocks noChangeShapeType="1"/>
              </p:cNvSpPr>
              <p:nvPr/>
            </p:nvSpPr>
            <p:spPr bwMode="auto">
              <a:xfrm flipV="1">
                <a:off x="3016" y="1627"/>
                <a:ext cx="91" cy="2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119" name="Text Box 63"/>
              <p:cNvSpPr txBox="1">
                <a:spLocks noChangeArrowheads="1"/>
              </p:cNvSpPr>
              <p:nvPr/>
            </p:nvSpPr>
            <p:spPr bwMode="auto">
              <a:xfrm>
                <a:off x="3266" y="1899"/>
                <a:ext cx="22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x</a:t>
                </a:r>
                <a:endParaRPr lang="ru-RU" b="1"/>
              </a:p>
            </p:txBody>
          </p:sp>
          <p:sp>
            <p:nvSpPr>
              <p:cNvPr id="45120" name="Text Box 64"/>
              <p:cNvSpPr txBox="1">
                <a:spLocks noChangeArrowheads="1"/>
              </p:cNvSpPr>
              <p:nvPr/>
            </p:nvSpPr>
            <p:spPr bwMode="auto">
              <a:xfrm>
                <a:off x="2358" y="947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</a:t>
                </a:r>
                <a:endParaRPr lang="ru-RU" b="1"/>
              </a:p>
            </p:txBody>
          </p:sp>
          <p:sp>
            <p:nvSpPr>
              <p:cNvPr id="45121" name="Text Box 65"/>
              <p:cNvSpPr txBox="1">
                <a:spLocks noChangeArrowheads="1"/>
              </p:cNvSpPr>
              <p:nvPr/>
            </p:nvSpPr>
            <p:spPr bwMode="auto">
              <a:xfrm>
                <a:off x="2971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b</a:t>
                </a:r>
                <a:endParaRPr lang="ru-RU" b="1"/>
              </a:p>
            </p:txBody>
          </p:sp>
          <p:sp>
            <p:nvSpPr>
              <p:cNvPr id="45122" name="Text Box 66"/>
              <p:cNvSpPr txBox="1">
                <a:spLocks noChangeArrowheads="1"/>
              </p:cNvSpPr>
              <p:nvPr/>
            </p:nvSpPr>
            <p:spPr bwMode="auto">
              <a:xfrm>
                <a:off x="2018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a</a:t>
                </a:r>
                <a:endParaRPr lang="ru-RU" b="1"/>
              </a:p>
            </p:txBody>
          </p:sp>
          <p:sp>
            <p:nvSpPr>
              <p:cNvPr id="45123" name="Text Box 67"/>
              <p:cNvSpPr txBox="1">
                <a:spLocks noChangeArrowheads="1"/>
              </p:cNvSpPr>
              <p:nvPr/>
            </p:nvSpPr>
            <p:spPr bwMode="auto">
              <a:xfrm>
                <a:off x="2631" y="1899"/>
                <a:ext cx="2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0</a:t>
                </a:r>
                <a:endParaRPr lang="ru-RU" b="1"/>
              </a:p>
            </p:txBody>
          </p:sp>
          <p:sp>
            <p:nvSpPr>
              <p:cNvPr id="45124" name="Text Box 68"/>
              <p:cNvSpPr txBox="1">
                <a:spLocks noChangeArrowheads="1"/>
              </p:cNvSpPr>
              <p:nvPr/>
            </p:nvSpPr>
            <p:spPr bwMode="auto">
              <a:xfrm rot="-2341449">
                <a:off x="2585" y="811"/>
                <a:ext cx="93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 = f</a:t>
                </a:r>
                <a:r>
                  <a:rPr lang="en-US" b="1" baseline="-25000"/>
                  <a:t>1</a:t>
                </a:r>
                <a:r>
                  <a:rPr lang="en-US" b="1"/>
                  <a:t>(x)</a:t>
                </a:r>
                <a:endParaRPr lang="ru-RU" b="1"/>
              </a:p>
            </p:txBody>
          </p:sp>
          <p:sp>
            <p:nvSpPr>
              <p:cNvPr id="45125" name="Text Box 69"/>
              <p:cNvSpPr txBox="1">
                <a:spLocks noChangeArrowheads="1"/>
              </p:cNvSpPr>
              <p:nvPr/>
            </p:nvSpPr>
            <p:spPr bwMode="auto">
              <a:xfrm rot="-1964114">
                <a:off x="3016" y="1287"/>
                <a:ext cx="93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y = f</a:t>
                </a:r>
                <a:r>
                  <a:rPr lang="en-US" b="1" baseline="-25000"/>
                  <a:t>2</a:t>
                </a:r>
                <a:r>
                  <a:rPr lang="en-US" b="1"/>
                  <a:t>(x)</a:t>
                </a:r>
                <a:endParaRPr lang="ru-RU" b="1"/>
              </a:p>
            </p:txBody>
          </p:sp>
          <p:sp>
            <p:nvSpPr>
              <p:cNvPr id="45126" name="Text Box 70"/>
              <p:cNvSpPr txBox="1">
                <a:spLocks noChangeArrowheads="1"/>
              </p:cNvSpPr>
              <p:nvPr/>
            </p:nvSpPr>
            <p:spPr bwMode="auto">
              <a:xfrm>
                <a:off x="2835" y="527"/>
                <a:ext cx="272" cy="237"/>
              </a:xfrm>
              <a:prstGeom prst="rect">
                <a:avLst/>
              </a:prstGeom>
              <a:solidFill>
                <a:srgbClr val="FFA55B"/>
              </a:solidFill>
              <a:ln w="9525">
                <a:solidFill>
                  <a:srgbClr val="A5002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A50021"/>
                    </a:solidFill>
                  </a:rPr>
                  <a:t>2</a:t>
                </a:r>
                <a:endParaRPr lang="ru-RU" b="1">
                  <a:solidFill>
                    <a:srgbClr val="A50021"/>
                  </a:solidFill>
                </a:endParaRPr>
              </a:p>
            </p:txBody>
          </p:sp>
        </p:grpSp>
      </p:grpSp>
      <p:grpSp>
        <p:nvGrpSpPr>
          <p:cNvPr id="4" name="Group 113"/>
          <p:cNvGrpSpPr>
            <a:grpSpLocks/>
          </p:cNvGrpSpPr>
          <p:nvPr/>
        </p:nvGrpSpPr>
        <p:grpSpPr bwMode="auto">
          <a:xfrm>
            <a:off x="5651500" y="3790950"/>
            <a:ext cx="2806700" cy="3067050"/>
            <a:chOff x="4082" y="2591"/>
            <a:chExt cx="1768" cy="1932"/>
          </a:xfrm>
        </p:grpSpPr>
        <p:sp>
          <p:nvSpPr>
            <p:cNvPr id="45170" name="Line 114"/>
            <p:cNvSpPr>
              <a:spLocks noChangeShapeType="1"/>
            </p:cNvSpPr>
            <p:nvPr/>
          </p:nvSpPr>
          <p:spPr bwMode="auto">
            <a:xfrm flipV="1">
              <a:off x="4491" y="2614"/>
              <a:ext cx="0" cy="13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1" name="Line 115"/>
            <p:cNvSpPr>
              <a:spLocks noChangeShapeType="1"/>
            </p:cNvSpPr>
            <p:nvPr/>
          </p:nvSpPr>
          <p:spPr bwMode="auto">
            <a:xfrm>
              <a:off x="4082" y="3476"/>
              <a:ext cx="1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2" name="Arc 116"/>
            <p:cNvSpPr>
              <a:spLocks/>
            </p:cNvSpPr>
            <p:nvPr/>
          </p:nvSpPr>
          <p:spPr bwMode="auto">
            <a:xfrm flipH="1">
              <a:off x="4356" y="3094"/>
              <a:ext cx="947" cy="1429"/>
            </a:xfrm>
            <a:custGeom>
              <a:avLst/>
              <a:gdLst>
                <a:gd name="G0" fmla="+- 19532 0 0"/>
                <a:gd name="G1" fmla="+- 21600 0 0"/>
                <a:gd name="G2" fmla="+- 21600 0 0"/>
                <a:gd name="T0" fmla="*/ 0 w 39175"/>
                <a:gd name="T1" fmla="*/ 12378 h 21600"/>
                <a:gd name="T2" fmla="*/ 39175 w 39175"/>
                <a:gd name="T3" fmla="*/ 12616 h 21600"/>
                <a:gd name="T4" fmla="*/ 19532 w 3917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175" h="21600" fill="none" extrusionOk="0">
                  <a:moveTo>
                    <a:pt x="-1" y="12377"/>
                  </a:moveTo>
                  <a:cubicBezTo>
                    <a:pt x="3567" y="4820"/>
                    <a:pt x="11174" y="-1"/>
                    <a:pt x="19532" y="0"/>
                  </a:cubicBezTo>
                  <a:cubicBezTo>
                    <a:pt x="27984" y="0"/>
                    <a:pt x="35659" y="4929"/>
                    <a:pt x="39175" y="12615"/>
                  </a:cubicBezTo>
                </a:path>
                <a:path w="39175" h="21600" stroke="0" extrusionOk="0">
                  <a:moveTo>
                    <a:pt x="-1" y="12377"/>
                  </a:moveTo>
                  <a:cubicBezTo>
                    <a:pt x="3567" y="4820"/>
                    <a:pt x="11174" y="-1"/>
                    <a:pt x="19532" y="0"/>
                  </a:cubicBezTo>
                  <a:cubicBezTo>
                    <a:pt x="27984" y="0"/>
                    <a:pt x="35659" y="4929"/>
                    <a:pt x="39175" y="12615"/>
                  </a:cubicBezTo>
                  <a:lnTo>
                    <a:pt x="19532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73" name="Arc 117"/>
            <p:cNvSpPr>
              <a:spLocks/>
            </p:cNvSpPr>
            <p:nvPr/>
          </p:nvSpPr>
          <p:spPr bwMode="auto">
            <a:xfrm flipV="1">
              <a:off x="4153" y="2681"/>
              <a:ext cx="680" cy="79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1 w 43200"/>
                <a:gd name="T1" fmla="*/ 22933 h 22933"/>
                <a:gd name="T2" fmla="*/ 43200 w 43200"/>
                <a:gd name="T3" fmla="*/ 21600 h 22933"/>
                <a:gd name="T4" fmla="*/ 21600 w 43200"/>
                <a:gd name="T5" fmla="*/ 21600 h 22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933" fill="none" extrusionOk="0">
                  <a:moveTo>
                    <a:pt x="41" y="22932"/>
                  </a:moveTo>
                  <a:cubicBezTo>
                    <a:pt x="13" y="22489"/>
                    <a:pt x="0" y="2204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933" stroke="0" extrusionOk="0">
                  <a:moveTo>
                    <a:pt x="41" y="22932"/>
                  </a:moveTo>
                  <a:cubicBezTo>
                    <a:pt x="13" y="22489"/>
                    <a:pt x="0" y="22044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174" name="Line 118"/>
            <p:cNvSpPr>
              <a:spLocks noChangeShapeType="1"/>
            </p:cNvSpPr>
            <p:nvPr/>
          </p:nvSpPr>
          <p:spPr bwMode="auto">
            <a:xfrm flipH="1">
              <a:off x="4763" y="3090"/>
              <a:ext cx="23" cy="3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5" name="Line 119"/>
            <p:cNvSpPr>
              <a:spLocks noChangeShapeType="1"/>
            </p:cNvSpPr>
            <p:nvPr/>
          </p:nvSpPr>
          <p:spPr bwMode="auto">
            <a:xfrm>
              <a:off x="4649" y="3385"/>
              <a:ext cx="68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6" name="Line 120"/>
            <p:cNvSpPr>
              <a:spLocks noChangeShapeType="1"/>
            </p:cNvSpPr>
            <p:nvPr/>
          </p:nvSpPr>
          <p:spPr bwMode="auto">
            <a:xfrm>
              <a:off x="4717" y="3272"/>
              <a:ext cx="227" cy="2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7" name="Line 121"/>
            <p:cNvSpPr>
              <a:spLocks noChangeShapeType="1"/>
            </p:cNvSpPr>
            <p:nvPr/>
          </p:nvSpPr>
          <p:spPr bwMode="auto">
            <a:xfrm>
              <a:off x="4785" y="3158"/>
              <a:ext cx="318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8" name="Line 122"/>
            <p:cNvSpPr>
              <a:spLocks noChangeShapeType="1"/>
            </p:cNvSpPr>
            <p:nvPr/>
          </p:nvSpPr>
          <p:spPr bwMode="auto">
            <a:xfrm>
              <a:off x="4853" y="3090"/>
              <a:ext cx="250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179" name="Text Box 123"/>
            <p:cNvSpPr txBox="1">
              <a:spLocks noChangeArrowheads="1"/>
            </p:cNvSpPr>
            <p:nvPr/>
          </p:nvSpPr>
          <p:spPr bwMode="auto">
            <a:xfrm>
              <a:off x="4491" y="2591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</a:t>
              </a:r>
              <a:endParaRPr lang="ru-RU" b="1"/>
            </a:p>
          </p:txBody>
        </p:sp>
        <p:sp>
          <p:nvSpPr>
            <p:cNvPr id="45180" name="Text Box 124"/>
            <p:cNvSpPr txBox="1">
              <a:spLocks noChangeArrowheads="1"/>
            </p:cNvSpPr>
            <p:nvPr/>
          </p:nvSpPr>
          <p:spPr bwMode="auto">
            <a:xfrm>
              <a:off x="4195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0</a:t>
              </a:r>
              <a:endParaRPr lang="ru-RU" b="1"/>
            </a:p>
          </p:txBody>
        </p:sp>
        <p:sp>
          <p:nvSpPr>
            <p:cNvPr id="45181" name="Text Box 125"/>
            <p:cNvSpPr txBox="1">
              <a:spLocks noChangeArrowheads="1"/>
            </p:cNvSpPr>
            <p:nvPr/>
          </p:nvSpPr>
          <p:spPr bwMode="auto">
            <a:xfrm>
              <a:off x="4627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  <a:endParaRPr lang="ru-RU" b="1"/>
            </a:p>
          </p:txBody>
        </p:sp>
        <p:sp>
          <p:nvSpPr>
            <p:cNvPr id="45182" name="Text Box 126"/>
            <p:cNvSpPr txBox="1">
              <a:spLocks noChangeArrowheads="1"/>
            </p:cNvSpPr>
            <p:nvPr/>
          </p:nvSpPr>
          <p:spPr bwMode="auto">
            <a:xfrm>
              <a:off x="5058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  <a:endParaRPr lang="ru-RU" b="1"/>
            </a:p>
          </p:txBody>
        </p:sp>
        <p:sp>
          <p:nvSpPr>
            <p:cNvPr id="45183" name="Text Box 127"/>
            <p:cNvSpPr txBox="1">
              <a:spLocks noChangeArrowheads="1"/>
            </p:cNvSpPr>
            <p:nvPr/>
          </p:nvSpPr>
          <p:spPr bwMode="auto">
            <a:xfrm>
              <a:off x="5262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x</a:t>
              </a:r>
              <a:endParaRPr lang="ru-RU" b="1"/>
            </a:p>
          </p:txBody>
        </p:sp>
        <p:sp>
          <p:nvSpPr>
            <p:cNvPr id="45184" name="Text Box 128"/>
            <p:cNvSpPr txBox="1">
              <a:spLocks noChangeArrowheads="1"/>
            </p:cNvSpPr>
            <p:nvPr/>
          </p:nvSpPr>
          <p:spPr bwMode="auto">
            <a:xfrm>
              <a:off x="4830" y="2727"/>
              <a:ext cx="7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</a:t>
              </a:r>
              <a:r>
                <a:rPr lang="en-US" b="1" baseline="-25000"/>
                <a:t>1</a:t>
              </a:r>
              <a:r>
                <a:rPr lang="en-US" b="1"/>
                <a:t>(x)</a:t>
              </a:r>
              <a:endParaRPr lang="ru-RU" b="1"/>
            </a:p>
          </p:txBody>
        </p:sp>
        <p:sp>
          <p:nvSpPr>
            <p:cNvPr id="45185" name="Text Box 129"/>
            <p:cNvSpPr txBox="1">
              <a:spLocks noChangeArrowheads="1"/>
            </p:cNvSpPr>
            <p:nvPr/>
          </p:nvSpPr>
          <p:spPr bwMode="auto">
            <a:xfrm>
              <a:off x="4763" y="3929"/>
              <a:ext cx="227" cy="237"/>
            </a:xfrm>
            <a:prstGeom prst="rect">
              <a:avLst/>
            </a:prstGeom>
            <a:solidFill>
              <a:srgbClr val="FFA55B"/>
            </a:solidFill>
            <a:ln w="9525">
              <a:solidFill>
                <a:srgbClr val="A5002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A50021"/>
                  </a:solidFill>
                </a:rPr>
                <a:t>5</a:t>
              </a:r>
              <a:endParaRPr lang="ru-RU" b="1" dirty="0">
                <a:solidFill>
                  <a:srgbClr val="A50021"/>
                </a:solidFill>
              </a:endParaRPr>
            </a:p>
          </p:txBody>
        </p:sp>
        <p:sp>
          <p:nvSpPr>
            <p:cNvPr id="45186" name="Text Box 130"/>
            <p:cNvSpPr txBox="1">
              <a:spLocks noChangeArrowheads="1"/>
            </p:cNvSpPr>
            <p:nvPr/>
          </p:nvSpPr>
          <p:spPr bwMode="auto">
            <a:xfrm>
              <a:off x="5125" y="3113"/>
              <a:ext cx="7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y = f</a:t>
              </a:r>
              <a:r>
                <a:rPr lang="en-US" b="1" baseline="-25000"/>
                <a:t>2</a:t>
              </a:r>
              <a:r>
                <a:rPr lang="en-US" b="1"/>
                <a:t>(x)</a:t>
              </a:r>
              <a:endParaRPr lang="ru-RU" b="1"/>
            </a:p>
          </p:txBody>
        </p:sp>
      </p:grpSp>
      <p:graphicFrame>
        <p:nvGraphicFramePr>
          <p:cNvPr id="45189" name="Object 133"/>
          <p:cNvGraphicFramePr>
            <a:graphicFrameLocks noChangeAspect="1"/>
          </p:cNvGraphicFramePr>
          <p:nvPr/>
        </p:nvGraphicFramePr>
        <p:xfrm>
          <a:off x="5291138" y="1592263"/>
          <a:ext cx="3024187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Формула" r:id="rId3" imgW="1371600" imgH="482400" progId="Equation.3">
                  <p:embed/>
                </p:oleObj>
              </mc:Choice>
              <mc:Fallback>
                <p:oleObj name="Формула" r:id="rId3" imgW="13716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1592263"/>
                        <a:ext cx="3024187" cy="1065212"/>
                      </a:xfrm>
                      <a:prstGeom prst="rect">
                        <a:avLst/>
                      </a:prstGeom>
                      <a:solidFill>
                        <a:srgbClr val="FFA55B"/>
                      </a:solidFill>
                      <a:ln w="76200" cmpd="tri">
                        <a:solidFill>
                          <a:srgbClr val="A5002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91" name="Object 135"/>
          <p:cNvGraphicFramePr>
            <a:graphicFrameLocks noChangeAspect="1"/>
          </p:cNvGraphicFramePr>
          <p:nvPr/>
        </p:nvGraphicFramePr>
        <p:xfrm>
          <a:off x="611188" y="4689475"/>
          <a:ext cx="3416300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Формула" r:id="rId5" imgW="1549080" imgH="482400" progId="Equation.3">
                  <p:embed/>
                </p:oleObj>
              </mc:Choice>
              <mc:Fallback>
                <p:oleObj name="Формула" r:id="rId5" imgW="154908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689475"/>
                        <a:ext cx="3416300" cy="1065213"/>
                      </a:xfrm>
                      <a:prstGeom prst="rect">
                        <a:avLst/>
                      </a:prstGeom>
                      <a:solidFill>
                        <a:srgbClr val="FFA55B"/>
                      </a:solidFill>
                      <a:ln w="76200" cmpd="tri">
                        <a:solidFill>
                          <a:srgbClr val="A5002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5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5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5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5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45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5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5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228600" y="1981200"/>
          <a:ext cx="3325813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993680" imgH="1600200" progId="">
                  <p:embed/>
                </p:oleObj>
              </mc:Choice>
              <mc:Fallback>
                <p:oleObj name="Equation" r:id="rId3" imgW="1993680" imgH="1600200" progId="">
                  <p:embed/>
                  <p:pic>
                    <p:nvPicPr>
                      <p:cNvPr id="0" name="Object 2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81200"/>
                        <a:ext cx="3325813" cy="35814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7"/>
          <p:cNvGraphicFramePr>
            <a:graphicFrameLocks noChangeAspect="1"/>
          </p:cNvGraphicFramePr>
          <p:nvPr/>
        </p:nvGraphicFramePr>
        <p:xfrm>
          <a:off x="4267200" y="1524000"/>
          <a:ext cx="4724400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3644640" imgH="5397480" progId="">
                  <p:embed/>
                </p:oleObj>
              </mc:Choice>
              <mc:Fallback>
                <p:oleObj name="Equation" r:id="rId6" imgW="3644640" imgH="5397480" progId="">
                  <p:embed/>
                  <p:pic>
                    <p:nvPicPr>
                      <p:cNvPr id="0" name="Object 7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524000"/>
                        <a:ext cx="4724400" cy="53340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9600" y="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Найти общий вид первообразной, которая соответствует заданной функции.</a:t>
            </a:r>
            <a:endParaRPr lang="ru-RU" sz="2400" b="1" dirty="0"/>
          </a:p>
        </p:txBody>
      </p:sp>
      <p:sp>
        <p:nvSpPr>
          <p:cNvPr id="6" name="Стрелка вправо с вырезом 5"/>
          <p:cNvSpPr/>
          <p:nvPr/>
        </p:nvSpPr>
        <p:spPr>
          <a:xfrm rot="948360">
            <a:off x="3034310" y="5406519"/>
            <a:ext cx="1307747" cy="161567"/>
          </a:xfrm>
          <a:prstGeom prst="notchedRightArrow">
            <a:avLst>
              <a:gd name="adj1" fmla="val 65369"/>
              <a:gd name="adj2" fmla="val 8206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 rot="473835">
            <a:off x="2504175" y="2550564"/>
            <a:ext cx="1682425" cy="180175"/>
          </a:xfrm>
          <a:prstGeom prst="notchedRightArrow">
            <a:avLst>
              <a:gd name="adj1" fmla="val 65369"/>
              <a:gd name="adj2" fmla="val 8206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21115947">
            <a:off x="1371436" y="3680689"/>
            <a:ext cx="2914400" cy="203186"/>
          </a:xfrm>
          <a:prstGeom prst="notchedRightArrow">
            <a:avLst>
              <a:gd name="adj1" fmla="val 65369"/>
              <a:gd name="adj2" fmla="val 8206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с вырезом 9"/>
          <p:cNvSpPr/>
          <p:nvPr/>
        </p:nvSpPr>
        <p:spPr>
          <a:xfrm rot="1609031">
            <a:off x="2638400" y="3663289"/>
            <a:ext cx="1740257" cy="211830"/>
          </a:xfrm>
          <a:prstGeom prst="notchedRightArrow">
            <a:avLst>
              <a:gd name="adj1" fmla="val 65369"/>
              <a:gd name="adj2" fmla="val 8206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7223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1A0183"/>
                </a:solidFill>
              </a:rPr>
              <a:t>Вычислить площадь фигуры, ограниченной линиями:</a:t>
            </a:r>
          </a:p>
          <a:p>
            <a:r>
              <a:rPr lang="ru-RU" dirty="0" smtClean="0">
                <a:solidFill>
                  <a:srgbClr val="1A0183"/>
                </a:solidFill>
              </a:rPr>
              <a:t> </a:t>
            </a:r>
            <a:r>
              <a:rPr lang="ru-RU" i="1" dirty="0" smtClean="0">
                <a:solidFill>
                  <a:srgbClr val="1A0183"/>
                </a:solidFill>
              </a:rPr>
              <a:t>Решение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Найдем пределы интегрирования: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i="1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285984" y="928670"/>
          <a:ext cx="358380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Формула" r:id="rId3" imgW="1638000" imgH="228600" progId="Equation.3">
                  <p:embed/>
                </p:oleObj>
              </mc:Choice>
              <mc:Fallback>
                <p:oleObj name="Формула" r:id="rId3" imgW="16380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928670"/>
                        <a:ext cx="358380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42910" y="2786058"/>
          <a:ext cx="3311248" cy="250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Формула" r:id="rId5" imgW="1244520" imgH="939600" progId="Equation.3">
                  <p:embed/>
                </p:oleObj>
              </mc:Choice>
              <mc:Fallback>
                <p:oleObj name="Формула" r:id="rId5" imgW="1244520" imgH="939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786058"/>
                        <a:ext cx="3311248" cy="25003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 descr="mhtml:file://D:\Математика\Методическая%20разработка%20открытого%20урока_%20Обобщающее%20занятие%20по%20теме%20«Неопределённый%20и%20определённый%20интегралы».mht!http://www.informio.ru/images/image034_4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2857496"/>
            <a:ext cx="378621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715436" cy="6143668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Площадь искомой фигуры равна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57158" y="1214422"/>
          <a:ext cx="8037742" cy="4929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2298600" imgH="1409400" progId="Equation.3">
                  <p:embed/>
                </p:oleObj>
              </mc:Choice>
              <mc:Fallback>
                <p:oleObj name="Формула" r:id="rId3" imgW="2298600" imgH="1409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214422"/>
                        <a:ext cx="8037742" cy="4929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marL="0" indent="14288">
              <a:buNone/>
            </a:pPr>
            <a:r>
              <a:rPr lang="ru-RU" dirty="0" smtClean="0">
                <a:solidFill>
                  <a:srgbClr val="1A0183"/>
                </a:solidFill>
              </a:rPr>
              <a:t>Вычислить площадь фигуры, ограниченной линиями: </a:t>
            </a:r>
          </a:p>
          <a:p>
            <a:pPr marL="0" indent="14288" algn="ctr">
              <a:buNone/>
            </a:pPr>
            <a:r>
              <a:rPr lang="ru-RU" i="1" dirty="0" smtClean="0">
                <a:solidFill>
                  <a:srgbClr val="1A0183"/>
                </a:solidFill>
              </a:rPr>
              <a:t>Решение</a:t>
            </a:r>
          </a:p>
          <a:p>
            <a:pPr>
              <a:buNone/>
            </a:pPr>
            <a:r>
              <a:rPr lang="ru-RU" dirty="0" smtClean="0"/>
              <a:t>Найдем пределы интегрирования:</a:t>
            </a:r>
          </a:p>
          <a:p>
            <a:pPr>
              <a:buNone/>
            </a:pPr>
            <a:endParaRPr lang="ru-RU" dirty="0" smtClean="0"/>
          </a:p>
          <a:p>
            <a:pPr marL="0" indent="14288" algn="ctr">
              <a:buNone/>
            </a:pPr>
            <a:endParaRPr lang="ru-RU" i="1" dirty="0" smtClean="0">
              <a:solidFill>
                <a:srgbClr val="1A0183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285984" y="928670"/>
          <a:ext cx="3286148" cy="574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" name="Формула" r:id="rId3" imgW="1307880" imgH="228600" progId="Equation.3">
                  <p:embed/>
                </p:oleObj>
              </mc:Choice>
              <mc:Fallback>
                <p:oleObj name="Формула" r:id="rId3" imgW="13078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928670"/>
                        <a:ext cx="3286148" cy="5742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 descr="mhtml:file://D:\Математика\Методическая%20разработка%20открытого%20урока_%20Обобщающее%20занятие%20по%20теме%20«Неопределённый%20и%20определённый%20интегралы».mht!http://www.informio.ru/images/image064_1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2714620"/>
            <a:ext cx="228601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047750" y="2786063"/>
          <a:ext cx="2500313" cy="250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9" name="Формула" r:id="rId6" imgW="939600" imgH="939600" progId="Equation.3">
                  <p:embed/>
                </p:oleObj>
              </mc:Choice>
              <mc:Fallback>
                <p:oleObj name="Формула" r:id="rId6" imgW="939600" imgH="939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786063"/>
                        <a:ext cx="2500313" cy="2500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Площадь искомой фигуры равна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623888" y="1214438"/>
          <a:ext cx="7504112" cy="492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0" name="Формула" r:id="rId3" imgW="2145960" imgH="1409400" progId="Equation.3">
                  <p:embed/>
                </p:oleObj>
              </mc:Choice>
              <mc:Fallback>
                <p:oleObj name="Формула" r:id="rId3" imgW="2145960" imgH="1409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1214438"/>
                        <a:ext cx="7504112" cy="492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8072494" cy="5572164"/>
          </a:xfrm>
        </p:spPr>
        <p:txBody>
          <a:bodyPr>
            <a:normAutofit fontScale="92500" lnSpcReduction="10000"/>
          </a:bodyPr>
          <a:lstStyle/>
          <a:p>
            <a:pPr marL="1588" indent="20638" algn="just">
              <a:buFont typeface="+mj-lt"/>
              <a:buAutoNum type="arabicPeriod"/>
            </a:pPr>
            <a:r>
              <a:rPr lang="ru-RU" sz="3600" b="1" i="1" dirty="0" smtClean="0">
                <a:solidFill>
                  <a:srgbClr val="1A0183"/>
                </a:solidFill>
              </a:rPr>
              <a:t> «</a:t>
            </a:r>
            <a:r>
              <a:rPr lang="ru-RU" sz="3600" b="1" i="1" dirty="0">
                <a:solidFill>
                  <a:srgbClr val="1A0183"/>
                </a:solidFill>
              </a:rPr>
              <a:t>Недостаточно только получить знания, надо их систематизировать и найти им достойное приложение</a:t>
            </a:r>
            <a:r>
              <a:rPr lang="ru-RU" sz="3600" b="1" i="1" dirty="0" smtClean="0">
                <a:solidFill>
                  <a:srgbClr val="1A0183"/>
                </a:solidFill>
              </a:rPr>
              <a:t>»</a:t>
            </a:r>
            <a:r>
              <a:rPr lang="ru-RU" sz="3600" b="1" i="1" dirty="0" smtClean="0">
                <a:solidFill>
                  <a:schemeClr val="tx1"/>
                </a:solidFill>
              </a:rPr>
              <a:t> </a:t>
            </a:r>
            <a:endParaRPr lang="en-US" sz="3600" b="1" i="1" dirty="0" smtClean="0">
              <a:solidFill>
                <a:schemeClr val="tx1"/>
              </a:solidFill>
            </a:endParaRPr>
          </a:p>
          <a:p>
            <a:pPr marL="514350" indent="-514350" algn="just"/>
            <a:r>
              <a:rPr lang="ru-RU" u="sng" dirty="0" smtClean="0">
                <a:solidFill>
                  <a:schemeClr val="tx1"/>
                </a:solidFill>
              </a:rPr>
              <a:t>Гёте </a:t>
            </a:r>
            <a:r>
              <a:rPr lang="ru-RU" u="sng" dirty="0">
                <a:solidFill>
                  <a:schemeClr val="tx1"/>
                </a:solidFill>
              </a:rPr>
              <a:t>И. (Немецкий поэт и мыслитель18 века.)</a:t>
            </a:r>
            <a:endParaRPr lang="ru-RU" dirty="0">
              <a:solidFill>
                <a:schemeClr val="tx1"/>
              </a:solidFill>
            </a:endParaRPr>
          </a:p>
          <a:p>
            <a:pPr marL="514350" indent="-514350" algn="just"/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588" indent="20638"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3900" b="1" i="1" dirty="0" smtClean="0">
                <a:solidFill>
                  <a:srgbClr val="1A0183"/>
                </a:solidFill>
              </a:rPr>
              <a:t>«Не </a:t>
            </a:r>
            <a:r>
              <a:rPr lang="ru-RU" sz="3900" b="1" i="1" dirty="0">
                <a:solidFill>
                  <a:srgbClr val="1A0183"/>
                </a:solidFill>
              </a:rPr>
              <a:t>в количестве знаний заключается образование, но в полном понимании и искусном применении всего того, что знаешь</a:t>
            </a:r>
            <a:r>
              <a:rPr lang="ru-RU" sz="3900" b="1" i="1" dirty="0" smtClean="0">
                <a:solidFill>
                  <a:srgbClr val="1A0183"/>
                </a:solidFill>
              </a:rPr>
              <a:t>» </a:t>
            </a:r>
            <a:endParaRPr lang="en-US" sz="3900" b="1" i="1" dirty="0" smtClean="0">
              <a:solidFill>
                <a:srgbClr val="1A0183"/>
              </a:solidFill>
            </a:endParaRPr>
          </a:p>
          <a:p>
            <a:pPr marL="514350" indent="-514350" algn="just"/>
            <a:r>
              <a:rPr lang="ru-RU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Дистервег</a:t>
            </a:r>
            <a:r>
              <a:rPr lang="ru-RU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</a:t>
            </a:r>
            <a:r>
              <a:rPr lang="ru-RU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(</a:t>
            </a:r>
            <a:r>
              <a:rPr lang="ru-RU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Немецкий педагог и политик </a:t>
            </a:r>
            <a:endParaRPr lang="ru-RU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 algn="just"/>
            <a:r>
              <a:rPr lang="ru-RU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 </a:t>
            </a:r>
            <a:r>
              <a:rPr lang="ru-RU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века</a:t>
            </a:r>
            <a:r>
              <a:rPr lang="ru-RU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4288">
              <a:buNone/>
            </a:pPr>
            <a:r>
              <a:rPr lang="ru-RU" dirty="0" smtClean="0"/>
              <a:t>Электронная библиотека </a:t>
            </a:r>
            <a:r>
              <a:rPr lang="ru-RU" dirty="0" err="1" smtClean="0"/>
              <a:t>Юрайт</a:t>
            </a:r>
            <a:endParaRPr lang="ru-RU" dirty="0" smtClean="0"/>
          </a:p>
          <a:p>
            <a:pPr marL="0" indent="14288">
              <a:buNone/>
            </a:pPr>
            <a:r>
              <a:rPr lang="ru-RU" dirty="0" smtClean="0"/>
              <a:t>Учебное пособие Математический анализ: определенный интеграл часть 2. </a:t>
            </a:r>
          </a:p>
          <a:p>
            <a:pPr marL="0" indent="14288">
              <a:buNone/>
            </a:pPr>
            <a:r>
              <a:rPr lang="ru-RU" dirty="0" smtClean="0"/>
              <a:t>Глава 5, раздел контрольные задания и задачи для самостоятельного решения. </a:t>
            </a:r>
          </a:p>
          <a:p>
            <a:pPr marL="0" indent="14288">
              <a:buNone/>
            </a:pPr>
            <a:r>
              <a:rPr lang="ru-RU" dirty="0" smtClean="0"/>
              <a:t>Номера 5.12, 5.13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html:file://D:\Математика\Методическая%20разработка%20открытого%20урока_%20Обобщающее%20занятие%20по%20теме%20«Неопределённый%20и%20определённый%20интегралы».mht!http://www.informio.ru/images/image08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785926"/>
            <a:ext cx="314327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html:file://D:\Математика\Методическая%20разработка%20открытого%20урока_%20Обобщающее%20занятие%20по%20теме%20«Неопределённый%20и%20определённый%20интегралы».mht!http://www.informio.ru/images/image11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285860"/>
            <a:ext cx="392909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9"/>
            <a:ext cx="8043890" cy="5429288"/>
          </a:xfrm>
        </p:spPr>
        <p:txBody>
          <a:bodyPr/>
          <a:lstStyle/>
          <a:p>
            <a:pPr lvl="0" algn="ctr">
              <a:buNone/>
            </a:pPr>
            <a:r>
              <a:rPr lang="ru-RU" sz="4400" b="1" dirty="0" smtClean="0"/>
              <a:t>Что называется первообразной функции?</a:t>
            </a:r>
            <a:endParaRPr lang="en-US" sz="4400" b="1" dirty="0" smtClean="0"/>
          </a:p>
          <a:p>
            <a:pPr marL="0" lvl="0" indent="447675" algn="just">
              <a:buNone/>
            </a:pPr>
            <a:r>
              <a:rPr lang="ru-RU" sz="4000" b="1" dirty="0" smtClean="0">
                <a:solidFill>
                  <a:srgbClr val="1A0183"/>
                </a:solidFill>
              </a:rPr>
              <a:t>Функция </a:t>
            </a:r>
            <a:r>
              <a:rPr lang="en-US" sz="4000" b="1" i="1" dirty="0" smtClean="0">
                <a:solidFill>
                  <a:srgbClr val="1A0183"/>
                </a:solidFill>
              </a:rPr>
              <a:t>F(x)</a:t>
            </a:r>
            <a:r>
              <a:rPr lang="ru-RU" sz="4000" b="1" dirty="0" smtClean="0">
                <a:solidFill>
                  <a:srgbClr val="1A0183"/>
                </a:solidFill>
              </a:rPr>
              <a:t> называется первообразной функции</a:t>
            </a:r>
            <a:r>
              <a:rPr lang="en-US" sz="4000" b="1" dirty="0" smtClean="0">
                <a:solidFill>
                  <a:srgbClr val="1A0183"/>
                </a:solidFill>
              </a:rPr>
              <a:t> </a:t>
            </a:r>
            <a:r>
              <a:rPr lang="en-US" sz="4000" b="1" i="1" dirty="0" smtClean="0">
                <a:solidFill>
                  <a:srgbClr val="1A0183"/>
                </a:solidFill>
              </a:rPr>
              <a:t>f(x)</a:t>
            </a:r>
            <a:r>
              <a:rPr lang="ru-RU" sz="4000" b="1" dirty="0" smtClean="0">
                <a:solidFill>
                  <a:srgbClr val="1A0183"/>
                </a:solidFill>
              </a:rPr>
              <a:t>, определенной на некотором промежутке</a:t>
            </a:r>
            <a:r>
              <a:rPr lang="en-US" sz="4000" b="1" dirty="0" smtClean="0">
                <a:solidFill>
                  <a:srgbClr val="1A0183"/>
                </a:solidFill>
              </a:rPr>
              <a:t> </a:t>
            </a:r>
            <a:r>
              <a:rPr lang="en-US" sz="4000" b="1" i="1" dirty="0" smtClean="0">
                <a:solidFill>
                  <a:srgbClr val="1A0183"/>
                </a:solidFill>
              </a:rPr>
              <a:t>X</a:t>
            </a:r>
            <a:r>
              <a:rPr lang="ru-RU" sz="4000" b="1" dirty="0" smtClean="0">
                <a:solidFill>
                  <a:srgbClr val="1A0183"/>
                </a:solidFill>
              </a:rPr>
              <a:t>, если выполняется равенство </a:t>
            </a:r>
            <a:r>
              <a:rPr lang="en-US" sz="4000" b="1" i="1" dirty="0" smtClean="0">
                <a:solidFill>
                  <a:srgbClr val="1A0183"/>
                </a:solidFill>
              </a:rPr>
              <a:t>F’(x)=f(x) </a:t>
            </a:r>
            <a:r>
              <a:rPr lang="ru-RU" sz="4000" b="1" dirty="0" smtClean="0">
                <a:solidFill>
                  <a:srgbClr val="1A0183"/>
                </a:solidFill>
              </a:rPr>
              <a:t>для каждого </a:t>
            </a:r>
            <a:r>
              <a:rPr lang="en-US" sz="4000" b="1" i="1" dirty="0" smtClean="0">
                <a:solidFill>
                  <a:srgbClr val="1A0183"/>
                </a:solidFill>
              </a:rPr>
              <a:t>x </a:t>
            </a:r>
            <a:r>
              <a:rPr lang="ru-RU" sz="4000" b="1" dirty="0" smtClean="0">
                <a:solidFill>
                  <a:srgbClr val="1A0183"/>
                </a:solidFill>
              </a:rPr>
              <a:t>из этого промежутка.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4400" b="1" dirty="0" smtClean="0"/>
              <a:t>Что называется неопределённым интегралом?</a:t>
            </a:r>
            <a:endParaRPr lang="en-US" sz="4400" b="1" dirty="0" smtClean="0"/>
          </a:p>
          <a:p>
            <a:pPr marL="0" lvl="0" indent="0">
              <a:buNone/>
            </a:pPr>
            <a:endParaRPr lang="en-US" sz="4000" b="1" dirty="0" smtClean="0"/>
          </a:p>
          <a:p>
            <a:pPr marL="0" indent="0" algn="just">
              <a:buNone/>
            </a:pPr>
            <a:r>
              <a:rPr lang="ru-RU" sz="4000" b="1" i="1" dirty="0" smtClean="0">
                <a:solidFill>
                  <a:srgbClr val="1A0183"/>
                </a:solidFill>
              </a:rPr>
              <a:t>Неопределенным интегралом от непрерывной функции</a:t>
            </a:r>
            <a:r>
              <a:rPr lang="en-US" sz="4000" b="1" i="1" dirty="0" smtClean="0">
                <a:solidFill>
                  <a:srgbClr val="1A0183"/>
                </a:solidFill>
              </a:rPr>
              <a:t> f(x) </a:t>
            </a:r>
            <a:r>
              <a:rPr lang="ru-RU" sz="4000" b="1" i="1" dirty="0" smtClean="0">
                <a:solidFill>
                  <a:srgbClr val="1A0183"/>
                </a:solidFill>
              </a:rPr>
              <a:t>называется множество всех первообразных функции</a:t>
            </a:r>
          </a:p>
          <a:p>
            <a:pPr marL="0" lvl="0" indent="0">
              <a:buNone/>
            </a:pPr>
            <a:endParaRPr lang="ru-RU" sz="4000" b="1" dirty="0" smtClean="0"/>
          </a:p>
          <a:p>
            <a:pPr marL="0" indent="190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4000" b="1" dirty="0" smtClean="0"/>
              <a:t>Прочитайте математическую запись</a:t>
            </a:r>
          </a:p>
          <a:p>
            <a:pPr marL="0" lvl="0" indent="0" algn="ctr">
              <a:buNone/>
            </a:pPr>
            <a:endParaRPr lang="ru-RU" sz="4000" b="1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857488" y="1500174"/>
          <a:ext cx="2838036" cy="135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Формула" r:id="rId3" imgW="583920" imgH="279360" progId="Equation.3">
                  <p:embed/>
                </p:oleObj>
              </mc:Choice>
              <mc:Fallback>
                <p:oleObj name="Формула" r:id="rId3" imgW="583920" imgH="279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1500174"/>
                        <a:ext cx="2838036" cy="1357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marL="0" lvl="0" indent="19050" algn="ctr">
              <a:buNone/>
            </a:pPr>
            <a:r>
              <a:rPr lang="ru-RU" sz="4400" b="1" dirty="0" smtClean="0"/>
              <a:t>Что такое интегрирование?</a:t>
            </a:r>
            <a:endParaRPr lang="en-US" sz="4400" b="1" dirty="0" smtClean="0"/>
          </a:p>
          <a:p>
            <a:pPr marL="0" lvl="0" indent="19050">
              <a:buNone/>
            </a:pPr>
            <a:endParaRPr lang="ru-RU" sz="4000" b="1" dirty="0" smtClean="0"/>
          </a:p>
          <a:p>
            <a:pPr marL="0" lvl="0" indent="19050">
              <a:buNone/>
            </a:pPr>
            <a:endParaRPr lang="ru-RU" sz="4000" b="1" dirty="0" smtClean="0"/>
          </a:p>
          <a:p>
            <a:pPr marL="0" lvl="0" indent="19050">
              <a:buNone/>
            </a:pPr>
            <a:r>
              <a:rPr lang="ru-RU" sz="4000" b="1" i="1" dirty="0" smtClean="0">
                <a:solidFill>
                  <a:srgbClr val="1A0183"/>
                </a:solidFill>
              </a:rPr>
              <a:t>Интегрирование – это действие обратное дифференцированию</a:t>
            </a:r>
          </a:p>
          <a:p>
            <a:pPr marL="0" indent="190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marL="0" lvl="0" indent="19050" algn="ctr">
              <a:buNone/>
            </a:pPr>
            <a:r>
              <a:rPr lang="ru-RU" sz="4400" b="1" dirty="0" smtClean="0"/>
              <a:t>Каковы основные свойства неопределенного интеграла?</a:t>
            </a:r>
          </a:p>
          <a:p>
            <a:pPr marL="0" lvl="0" indent="19050" algn="ctr">
              <a:buNone/>
            </a:pPr>
            <a:endParaRPr lang="ru-RU" sz="4000" b="1" dirty="0" smtClean="0"/>
          </a:p>
          <a:p>
            <a:pPr marL="0" lvl="0" indent="19050" algn="ctr">
              <a:buNone/>
            </a:pPr>
            <a:endParaRPr lang="ru-RU" sz="4000" b="1" dirty="0" smtClean="0"/>
          </a:p>
          <a:p>
            <a:pPr marL="0" indent="1905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85918" y="2928934"/>
          <a:ext cx="5316467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Формула" r:id="rId3" imgW="1600200" imgH="279360" progId="Equation.3">
                  <p:embed/>
                </p:oleObj>
              </mc:Choice>
              <mc:Fallback>
                <p:oleObj name="Формула" r:id="rId3" imgW="1600200" imgH="2793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2928934"/>
                        <a:ext cx="5316467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686050" y="464343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4643438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714480" y="4214818"/>
          <a:ext cx="5786479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Формула" r:id="rId7" imgW="2057400" imgH="279360" progId="Equation.3">
                  <p:embed/>
                </p:oleObj>
              </mc:Choice>
              <mc:Fallback>
                <p:oleObj name="Формула" r:id="rId7" imgW="2057400" imgH="2793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4214818"/>
                        <a:ext cx="5786479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lvl="0" algn="ctr">
              <a:buNone/>
            </a:pPr>
            <a:r>
              <a:rPr lang="ru-RU" sz="4400" b="1" dirty="0" smtClean="0"/>
              <a:t>Перечислите основные методы интегрирования</a:t>
            </a:r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sz="4000" b="1" i="1" dirty="0" smtClean="0">
                <a:solidFill>
                  <a:srgbClr val="1A0183"/>
                </a:solidFill>
              </a:rPr>
              <a:t>Непосредственное интегрирование</a:t>
            </a:r>
          </a:p>
          <a:p>
            <a:pPr algn="just"/>
            <a:r>
              <a:rPr lang="ru-RU" sz="4000" b="1" i="1" dirty="0" smtClean="0">
                <a:solidFill>
                  <a:srgbClr val="1A0183"/>
                </a:solidFill>
              </a:rPr>
              <a:t>Интегрирование с помощью замены переменной</a:t>
            </a:r>
          </a:p>
          <a:p>
            <a:pPr algn="just"/>
            <a:r>
              <a:rPr lang="ru-RU" sz="4000" b="1" i="1" dirty="0" smtClean="0">
                <a:solidFill>
                  <a:srgbClr val="1A0183"/>
                </a:solidFill>
              </a:rPr>
              <a:t>Интегрирование по частям</a:t>
            </a:r>
            <a:endParaRPr lang="ru-RU" sz="4000" b="1" i="1" dirty="0">
              <a:solidFill>
                <a:srgbClr val="1A018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0" indent="14288" algn="ctr">
              <a:buNone/>
            </a:pPr>
            <a:r>
              <a:rPr lang="ru-RU" sz="4400" b="1" dirty="0" smtClean="0"/>
              <a:t>Прочитайте </a:t>
            </a:r>
          </a:p>
          <a:p>
            <a:pPr marL="0" indent="14288" algn="ctr">
              <a:buNone/>
            </a:pPr>
            <a:r>
              <a:rPr lang="ru-RU" sz="4400" b="1" dirty="0" smtClean="0"/>
              <a:t>математическую запись </a:t>
            </a:r>
          </a:p>
          <a:p>
            <a:pPr marL="0" indent="14288" algn="ctr">
              <a:buNone/>
            </a:pP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571868" y="2357430"/>
          <a:ext cx="2000264" cy="1652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Формула" r:id="rId3" imgW="583920" imgH="482400" progId="Equation.3">
                  <p:embed/>
                </p:oleObj>
              </mc:Choice>
              <mc:Fallback>
                <p:oleObj name="Формула" r:id="rId3" imgW="5839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2357430"/>
                        <a:ext cx="2000264" cy="16523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364</Words>
  <Application>Microsoft Office PowerPoint</Application>
  <PresentationFormat>Экран (4:3)</PresentationFormat>
  <Paragraphs>124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Тема Office</vt:lpstr>
      <vt:lpstr>Формула</vt:lpstr>
      <vt:lpstr>Equation</vt:lpstr>
      <vt:lpstr>07.12.2018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найти площадь фигуры ?</vt:lpstr>
      <vt:lpstr>Площадь фигуры </vt:lpstr>
      <vt:lpstr>Площадь фигуры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  <vt:lpstr>Презентация PowerPoint</vt:lpstr>
      <vt:lpstr>Презентация PowerPoint</vt:lpstr>
    </vt:vector>
  </TitlesOfParts>
  <Company>pkupt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</dc:creator>
  <cp:lastModifiedBy>Студент225а</cp:lastModifiedBy>
  <cp:revision>58</cp:revision>
  <dcterms:created xsi:type="dcterms:W3CDTF">2018-11-16T09:46:22Z</dcterms:created>
  <dcterms:modified xsi:type="dcterms:W3CDTF">2019-09-20T06:49:41Z</dcterms:modified>
</cp:coreProperties>
</file>