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9" r:id="rId12"/>
    <p:sldId id="267" r:id="rId13"/>
    <p:sldId id="271" r:id="rId14"/>
    <p:sldId id="270" r:id="rId15"/>
    <p:sldId id="268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81" r:id="rId27"/>
    <p:sldId id="283" r:id="rId28"/>
    <p:sldId id="284" r:id="rId29"/>
    <p:sldId id="285" r:id="rId30"/>
    <p:sldId id="286" r:id="rId31"/>
    <p:sldId id="287" r:id="rId32"/>
    <p:sldId id="296" r:id="rId33"/>
    <p:sldId id="294" r:id="rId34"/>
    <p:sldId id="297" r:id="rId35"/>
    <p:sldId id="295" r:id="rId36"/>
  </p:sldIdLst>
  <p:sldSz cx="9144000" cy="6858000" type="screen4x3"/>
  <p:notesSz cx="6858000" cy="9144000"/>
  <p:custDataLst>
    <p:tags r:id="rId3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C0066"/>
    <a:srgbClr val="5406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387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г\Desktop\фото мл гр\966730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971600" y="2208841"/>
            <a:ext cx="6777318" cy="1796223"/>
          </a:xfrm>
        </p:spPr>
        <p:txBody>
          <a:bodyPr/>
          <a:lstStyle/>
          <a:p>
            <a:r>
              <a:rPr lang="ru-RU" sz="3200" b="1" i="1" dirty="0">
                <a:solidFill>
                  <a:srgbClr val="CC0066"/>
                </a:solidFill>
                <a:effectLst/>
              </a:rPr>
              <a:t>«Волшебная полоска» (использование техники «</a:t>
            </a:r>
            <a:r>
              <a:rPr lang="ru-RU" sz="3200" b="1" i="1" dirty="0" err="1">
                <a:solidFill>
                  <a:srgbClr val="CC0066"/>
                </a:solidFill>
                <a:effectLst/>
              </a:rPr>
              <a:t>квиллинг</a:t>
            </a:r>
            <a:r>
              <a:rPr lang="ru-RU" sz="3200" b="1" i="1" dirty="0">
                <a:solidFill>
                  <a:srgbClr val="CC0066"/>
                </a:solidFill>
                <a:effectLst/>
              </a:rPr>
              <a:t>» в работе с дошкольниками)</a:t>
            </a:r>
            <a:endParaRPr lang="ru-RU" sz="3200" b="1" i="1" dirty="0">
              <a:solidFill>
                <a:srgbClr val="CC0066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95536" y="4293096"/>
            <a:ext cx="5648671" cy="1296144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sz="2600" b="1" dirty="0">
                <a:solidFill>
                  <a:srgbClr val="002060"/>
                </a:solidFill>
              </a:rPr>
              <a:t>Подготовила: </a:t>
            </a:r>
          </a:p>
          <a:p>
            <a:pPr algn="r"/>
            <a:r>
              <a:rPr lang="ru-RU" sz="2600" b="1" dirty="0">
                <a:solidFill>
                  <a:srgbClr val="002060"/>
                </a:solidFill>
                <a:effectLst/>
              </a:rPr>
              <a:t>Габидулина И.Р., </a:t>
            </a:r>
          </a:p>
          <a:p>
            <a:pPr algn="r"/>
            <a:r>
              <a:rPr lang="ru-RU" sz="2600" b="1" dirty="0">
                <a:solidFill>
                  <a:srgbClr val="002060"/>
                </a:solidFill>
                <a:effectLst/>
              </a:rPr>
              <a:t>старший </a:t>
            </a:r>
            <a:r>
              <a:rPr lang="ru-RU" sz="2600" b="1" dirty="0">
                <a:solidFill>
                  <a:srgbClr val="002060"/>
                </a:solidFill>
              </a:rPr>
              <a:t>воспитатель </a:t>
            </a:r>
          </a:p>
          <a:p>
            <a:pPr algn="r"/>
            <a:r>
              <a:rPr lang="ru-RU" sz="2600" b="1" dirty="0">
                <a:solidFill>
                  <a:srgbClr val="002060"/>
                </a:solidFill>
              </a:rPr>
              <a:t>МДОУ ИРМО «Детский сад </a:t>
            </a:r>
            <a:r>
              <a:rPr lang="ru-RU" sz="2600" b="1" dirty="0" err="1">
                <a:solidFill>
                  <a:srgbClr val="002060"/>
                </a:solidFill>
              </a:rPr>
              <a:t>п.Молодежный</a:t>
            </a:r>
            <a:r>
              <a:rPr lang="ru-RU" sz="2600" b="1" dirty="0">
                <a:solidFill>
                  <a:srgbClr val="002060"/>
                </a:solidFill>
              </a:rPr>
              <a:t>»</a:t>
            </a:r>
          </a:p>
          <a:p>
            <a:endParaRPr lang="ru-RU" dirty="0"/>
          </a:p>
        </p:txBody>
      </p:sp>
      <p:pic>
        <p:nvPicPr>
          <p:cNvPr id="7" name="Picture 5" descr="C:\Users\г\Desktop\фоамиран\det_sad_0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88640"/>
            <a:ext cx="2226709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843808" y="1700808"/>
            <a:ext cx="2843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>
                <a:solidFill>
                  <a:srgbClr val="002060"/>
                </a:solidFill>
                <a:latin typeface="Sylfaen" panose="010A0502050306030303" pitchFamily="18" charset="0"/>
              </a:rPr>
              <a:t>Мастер - класс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85104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C:\Users\г\Desktop\фото мл гр\slide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424936" cy="631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846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г\Desktop\фото мл гр\117-e135817919237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" t="2462" r="3432" b="6194"/>
          <a:stretch/>
        </p:blipFill>
        <p:spPr bwMode="auto">
          <a:xfrm>
            <a:off x="251520" y="404664"/>
            <a:ext cx="8560482" cy="61926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404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г\Desktop\фото мл гр\starinnaya-shkatulka-ukrashannaya-v-tehnike-kvill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3456384" cy="26948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г\Desktop\фото мл гр\17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0" t="4254" r="9478" b="5597"/>
          <a:stretch/>
        </p:blipFill>
        <p:spPr bwMode="auto">
          <a:xfrm>
            <a:off x="4572000" y="529083"/>
            <a:ext cx="4476467" cy="41216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г\Desktop\фото мл гр\tarelock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73016"/>
            <a:ext cx="5334308" cy="31907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239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г\Desktop\фото мл гр\il_570xN.1342521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2988"/>
            <a:ext cx="8395998" cy="63043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312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г\Desktop\фото мл гр\818cda93179ec965098f51c52b6d5ccf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5" r="18894"/>
          <a:stretch/>
        </p:blipFill>
        <p:spPr bwMode="auto">
          <a:xfrm>
            <a:off x="5860" y="462909"/>
            <a:ext cx="2292824" cy="44071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г\Desktop\фото мл гр\8ba4a77eb1d6f2f1732cab27462fc59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6" r="17153"/>
          <a:stretch/>
        </p:blipFill>
        <p:spPr bwMode="auto">
          <a:xfrm>
            <a:off x="2298684" y="478663"/>
            <a:ext cx="2674962" cy="44071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г\Desktop\фото мл гр\2e598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5" r="20228"/>
          <a:stretch/>
        </p:blipFill>
        <p:spPr bwMode="auto">
          <a:xfrm>
            <a:off x="4951155" y="503028"/>
            <a:ext cx="4070015" cy="43913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г\Desktop\фото мл гр\54096627_8226_264264030273_843445273_8661811_4473145_n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6" t="21770" r="17500"/>
          <a:stretch/>
        </p:blipFill>
        <p:spPr bwMode="auto">
          <a:xfrm>
            <a:off x="467544" y="4909263"/>
            <a:ext cx="2231979" cy="19234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г\Desktop\фото мл гр\1306071842b456226035ef26f410231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917143"/>
            <a:ext cx="1728461" cy="19408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C:\Users\г\Desktop\фото мл гр\image_22148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1" r="8117" b="9564"/>
          <a:stretch/>
        </p:blipFill>
        <p:spPr bwMode="auto">
          <a:xfrm>
            <a:off x="4951155" y="4931075"/>
            <a:ext cx="2254693" cy="18624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9" name="Picture 9" descr="C:\Users\г\Desktop\фото мл гр\e8e6a8a81e30b62959ddeca691e083dd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87"/>
          <a:stretch/>
        </p:blipFill>
        <p:spPr bwMode="auto">
          <a:xfrm>
            <a:off x="7236296" y="4968224"/>
            <a:ext cx="1451000" cy="18283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917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г\Desktop\фото мл гр\7efec526d2c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37" b="3412"/>
          <a:stretch/>
        </p:blipFill>
        <p:spPr bwMode="auto">
          <a:xfrm>
            <a:off x="323527" y="620688"/>
            <a:ext cx="4512503" cy="2729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г\Desktop\фото мл гр\42_09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9" r="34845"/>
          <a:stretch/>
        </p:blipFill>
        <p:spPr bwMode="auto">
          <a:xfrm>
            <a:off x="5436096" y="620688"/>
            <a:ext cx="3329661" cy="6082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г\Desktop\фото мл гр\9dd91bd94e0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1" t="6508" r="7901" b="5919"/>
          <a:stretch/>
        </p:blipFill>
        <p:spPr bwMode="auto">
          <a:xfrm>
            <a:off x="689562" y="3507120"/>
            <a:ext cx="3780431" cy="31960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997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570156"/>
            <a:ext cx="4160785" cy="842620"/>
          </a:xfrm>
        </p:spPr>
        <p:txBody>
          <a:bodyPr/>
          <a:lstStyle/>
          <a:p>
            <a:r>
              <a:rPr lang="ru-RU" sz="3200" dirty="0">
                <a:solidFill>
                  <a:srgbClr val="002060"/>
                </a:solidFill>
              </a:rPr>
              <a:t>Материалы для </a:t>
            </a:r>
            <a:r>
              <a:rPr lang="ru-RU" sz="3200" dirty="0" err="1">
                <a:solidFill>
                  <a:srgbClr val="002060"/>
                </a:solidFill>
              </a:rPr>
              <a:t>квиллинга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4088" y="2248347"/>
            <a:ext cx="3528392" cy="1684709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FFFF"/>
                </a:solidFill>
              </a:rPr>
              <a:t>Бумажные полоски.</a:t>
            </a:r>
            <a:r>
              <a:rPr lang="ru-RU" dirty="0">
                <a:solidFill>
                  <a:srgbClr val="FFFFFF"/>
                </a:solidFill>
              </a:rPr>
              <a:t> </a:t>
            </a:r>
          </a:p>
          <a:p>
            <a:pPr marL="0" indent="0">
              <a:buNone/>
            </a:pPr>
            <a:r>
              <a:rPr lang="ru-RU" dirty="0">
                <a:solidFill>
                  <a:srgbClr val="FFFFFF"/>
                </a:solidFill>
              </a:rPr>
              <a:t>ширина полос – </a:t>
            </a:r>
          </a:p>
          <a:p>
            <a:pPr marL="0" indent="0">
              <a:buNone/>
            </a:pPr>
            <a:r>
              <a:rPr lang="ru-RU" dirty="0">
                <a:solidFill>
                  <a:srgbClr val="FFFFFF"/>
                </a:solidFill>
              </a:rPr>
              <a:t>3 мм, 5 мм, 7 мм, 10 мм. </a:t>
            </a:r>
          </a:p>
        </p:txBody>
      </p:sp>
      <p:pic>
        <p:nvPicPr>
          <p:cNvPr id="11266" name="Picture 2" descr="C:\Users\г\Desktop\фото мл гр\img_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4176464" cy="620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г\Desktop\фото мл гр\kvilling_materialy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882863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049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570156"/>
            <a:ext cx="4160785" cy="842620"/>
          </a:xfrm>
        </p:spPr>
        <p:txBody>
          <a:bodyPr/>
          <a:lstStyle/>
          <a:p>
            <a:r>
              <a:rPr lang="ru-RU" sz="3200" dirty="0">
                <a:solidFill>
                  <a:srgbClr val="002060"/>
                </a:solidFill>
              </a:rPr>
              <a:t>Материалы для </a:t>
            </a:r>
            <a:r>
              <a:rPr lang="ru-RU" sz="3200" dirty="0" err="1">
                <a:solidFill>
                  <a:srgbClr val="002060"/>
                </a:solidFill>
              </a:rPr>
              <a:t>квиллинга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4088" y="2248347"/>
            <a:ext cx="3528392" cy="1684709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FFFF"/>
                </a:solidFill>
              </a:rPr>
              <a:t>Канцелярский нож, линейка, </a:t>
            </a:r>
            <a:r>
              <a:rPr lang="ru-RU" dirty="0">
                <a:solidFill>
                  <a:srgbClr val="FFFFFF"/>
                </a:solidFill>
              </a:rPr>
              <a:t>для нарезки полосок</a:t>
            </a:r>
          </a:p>
        </p:txBody>
      </p:sp>
      <p:pic>
        <p:nvPicPr>
          <p:cNvPr id="12290" name="Picture 2" descr="C:\Users\г\Desktop\фото мл гр\nozh_thum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11" y="208558"/>
            <a:ext cx="3695904" cy="44205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г\Desktop\фото мл гр\paper_cutter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01008"/>
            <a:ext cx="3742928" cy="29516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г\Desktop\фото мл гр\4540249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5" b="19859"/>
          <a:stretch/>
        </p:blipFill>
        <p:spPr bwMode="auto">
          <a:xfrm>
            <a:off x="135411" y="4609231"/>
            <a:ext cx="4868637" cy="18728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101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570156"/>
            <a:ext cx="4160785" cy="842620"/>
          </a:xfrm>
        </p:spPr>
        <p:txBody>
          <a:bodyPr/>
          <a:lstStyle/>
          <a:p>
            <a:r>
              <a:rPr lang="ru-RU" sz="3200" dirty="0">
                <a:solidFill>
                  <a:srgbClr val="002060"/>
                </a:solidFill>
              </a:rPr>
              <a:t>Материалы для </a:t>
            </a:r>
            <a:r>
              <a:rPr lang="ru-RU" sz="3200" dirty="0" err="1">
                <a:solidFill>
                  <a:srgbClr val="002060"/>
                </a:solidFill>
              </a:rPr>
              <a:t>квиллинга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4088" y="2248347"/>
            <a:ext cx="3528392" cy="1684709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FFFF"/>
                </a:solidFill>
              </a:rPr>
              <a:t>Клей ПВА</a:t>
            </a:r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13314" name="Picture 2" descr="C:\Users\г\Desktop\фото мл гр\52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42367"/>
            <a:ext cx="2714625" cy="2714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г\Desktop\фото мл гр\4e85b790cd0a1_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56992"/>
            <a:ext cx="2714626" cy="27146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г\Desktop\фото мл гр\g896367424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8" r="20726"/>
          <a:stretch/>
        </p:blipFill>
        <p:spPr bwMode="auto">
          <a:xfrm>
            <a:off x="2966145" y="3356992"/>
            <a:ext cx="1760562" cy="26970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г\Desktop\фото мл гр\klej-pva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3" r="3020"/>
          <a:stretch/>
        </p:blipFill>
        <p:spPr bwMode="auto">
          <a:xfrm>
            <a:off x="4726707" y="3376516"/>
            <a:ext cx="3452883" cy="27146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1018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570156"/>
            <a:ext cx="4160785" cy="842620"/>
          </a:xfrm>
        </p:spPr>
        <p:txBody>
          <a:bodyPr/>
          <a:lstStyle/>
          <a:p>
            <a:r>
              <a:rPr lang="ru-RU" sz="3200" dirty="0">
                <a:solidFill>
                  <a:srgbClr val="002060"/>
                </a:solidFill>
              </a:rPr>
              <a:t>Материалы для </a:t>
            </a:r>
            <a:r>
              <a:rPr lang="ru-RU" sz="3200" dirty="0" err="1">
                <a:solidFill>
                  <a:srgbClr val="002060"/>
                </a:solidFill>
              </a:rPr>
              <a:t>квиллинга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4088" y="2248347"/>
            <a:ext cx="3528392" cy="1684709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>
                <a:solidFill>
                  <a:srgbClr val="FFFFFF"/>
                </a:solidFill>
              </a:rPr>
              <a:t>Линейка-трафарет</a:t>
            </a:r>
            <a:r>
              <a:rPr lang="ru-RU" dirty="0">
                <a:solidFill>
                  <a:srgbClr val="FFFFFF"/>
                </a:solidFill>
              </a:rPr>
              <a:t> используется для того, чтобы делать одинаковые по размеру элементы (в некоторых работах это необходимо).</a:t>
            </a:r>
          </a:p>
        </p:txBody>
      </p:sp>
      <p:pic>
        <p:nvPicPr>
          <p:cNvPr id="14338" name="Picture 2" descr="C:\Users\г\Desktop\фото мл гр\150205095808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01" y="3178175"/>
            <a:ext cx="4035792" cy="26990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г\Desktop\фото мл гр\linek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6438">
            <a:off x="196804" y="325745"/>
            <a:ext cx="4032448" cy="27129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г\Desktop\фото мл гр\417PE5q5S-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101795"/>
            <a:ext cx="4330452" cy="22345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101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9247" y="260648"/>
            <a:ext cx="7745505" cy="648071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i="1" dirty="0">
                <a:solidFill>
                  <a:srgbClr val="FFFFFF"/>
                </a:solidFill>
              </a:rPr>
              <a:t>Простой бумаги свежий лист! </a:t>
            </a:r>
          </a:p>
          <a:p>
            <a:pPr marL="0" indent="0">
              <a:buNone/>
            </a:pPr>
            <a:r>
              <a:rPr lang="ru-RU" i="1" dirty="0">
                <a:solidFill>
                  <a:srgbClr val="FFFFFF"/>
                </a:solidFill>
              </a:rPr>
              <a:t>Ты бел, как мел. Не смят и чист. </a:t>
            </a:r>
          </a:p>
          <a:p>
            <a:pPr marL="0" indent="0">
              <a:buNone/>
            </a:pPr>
            <a:r>
              <a:rPr lang="ru-RU" i="1" dirty="0">
                <a:solidFill>
                  <a:srgbClr val="FFFFFF"/>
                </a:solidFill>
              </a:rPr>
              <a:t>Твоей поверхности пока </a:t>
            </a:r>
          </a:p>
          <a:p>
            <a:pPr marL="0" indent="0">
              <a:buNone/>
            </a:pPr>
            <a:r>
              <a:rPr lang="ru-RU" i="1" dirty="0">
                <a:solidFill>
                  <a:srgbClr val="FFFFFF"/>
                </a:solidFill>
              </a:rPr>
              <a:t>Ничья не тронула рука. </a:t>
            </a:r>
          </a:p>
          <a:p>
            <a:pPr marL="0" indent="0">
              <a:buNone/>
            </a:pPr>
            <a:r>
              <a:rPr lang="ru-RU" i="1" dirty="0">
                <a:solidFill>
                  <a:srgbClr val="FFFFFF"/>
                </a:solidFill>
              </a:rPr>
              <a:t>Чем станешь ты? </a:t>
            </a:r>
          </a:p>
          <a:p>
            <a:pPr marL="0" indent="0">
              <a:buNone/>
            </a:pPr>
            <a:r>
              <a:rPr lang="ru-RU" i="1" dirty="0">
                <a:solidFill>
                  <a:srgbClr val="FFFFFF"/>
                </a:solidFill>
              </a:rPr>
              <a:t>Когда, какой </a:t>
            </a:r>
          </a:p>
          <a:p>
            <a:pPr marL="0" indent="0">
              <a:buNone/>
            </a:pPr>
            <a:r>
              <a:rPr lang="ru-RU" i="1" dirty="0">
                <a:solidFill>
                  <a:srgbClr val="FFFFFF"/>
                </a:solidFill>
              </a:rPr>
              <a:t>Исписан будешь ты рукой? </a:t>
            </a:r>
          </a:p>
          <a:p>
            <a:pPr marL="0" indent="0">
              <a:buNone/>
            </a:pPr>
            <a:r>
              <a:rPr lang="ru-RU" i="1" dirty="0">
                <a:solidFill>
                  <a:srgbClr val="FFFFFF"/>
                </a:solidFill>
              </a:rPr>
              <a:t>Кому и что ты принесешь: </a:t>
            </a:r>
          </a:p>
          <a:p>
            <a:pPr marL="0" indent="0">
              <a:buNone/>
            </a:pPr>
            <a:r>
              <a:rPr lang="ru-RU" i="1" dirty="0">
                <a:solidFill>
                  <a:srgbClr val="FFFFFF"/>
                </a:solidFill>
              </a:rPr>
              <a:t>Любовь? Разлуку? Правду? Ложь? </a:t>
            </a:r>
          </a:p>
          <a:p>
            <a:pPr marL="0" indent="0">
              <a:buNone/>
            </a:pPr>
            <a:r>
              <a:rPr lang="ru-RU" i="1" dirty="0">
                <a:solidFill>
                  <a:srgbClr val="FFFFFF"/>
                </a:solidFill>
              </a:rPr>
              <a:t>Прошеньем ляжешь ли на стол? </a:t>
            </a:r>
          </a:p>
          <a:p>
            <a:pPr marL="0" indent="0">
              <a:buNone/>
            </a:pPr>
            <a:r>
              <a:rPr lang="ru-RU" i="1" dirty="0">
                <a:solidFill>
                  <a:srgbClr val="FFFFFF"/>
                </a:solidFill>
              </a:rPr>
              <a:t>Иль обратишься в протокол, </a:t>
            </a:r>
          </a:p>
          <a:p>
            <a:pPr marL="0" indent="0">
              <a:buNone/>
            </a:pPr>
            <a:r>
              <a:rPr lang="ru-RU" i="1" dirty="0">
                <a:solidFill>
                  <a:srgbClr val="FFFFFF"/>
                </a:solidFill>
              </a:rPr>
              <a:t>Или сомнет тебя поэт, </a:t>
            </a:r>
          </a:p>
          <a:p>
            <a:pPr marL="0" indent="0">
              <a:buNone/>
            </a:pPr>
            <a:r>
              <a:rPr lang="ru-RU" i="1" dirty="0">
                <a:solidFill>
                  <a:srgbClr val="FFFFFF"/>
                </a:solidFill>
              </a:rPr>
              <a:t>Бесплодно встретивший рассвет? </a:t>
            </a:r>
          </a:p>
          <a:p>
            <a:pPr marL="0" indent="0">
              <a:buNone/>
            </a:pPr>
            <a:r>
              <a:rPr lang="ru-RU" i="1" dirty="0">
                <a:solidFill>
                  <a:srgbClr val="FFFFFF"/>
                </a:solidFill>
              </a:rPr>
              <a:t>Нет, ждёт тебя удел иной! </a:t>
            </a:r>
          </a:p>
          <a:p>
            <a:pPr marL="0" indent="0">
              <a:buNone/>
            </a:pPr>
            <a:r>
              <a:rPr lang="ru-RU" i="1" dirty="0">
                <a:solidFill>
                  <a:srgbClr val="FFFFFF"/>
                </a:solidFill>
              </a:rPr>
              <a:t>Однажды карандаш цветной </a:t>
            </a:r>
          </a:p>
          <a:p>
            <a:pPr marL="0" indent="0">
              <a:buNone/>
            </a:pPr>
            <a:r>
              <a:rPr lang="ru-RU" i="1" dirty="0">
                <a:solidFill>
                  <a:srgbClr val="FFFFFF"/>
                </a:solidFill>
              </a:rPr>
              <a:t>Пройдётся по всему листу,</a:t>
            </a:r>
          </a:p>
          <a:p>
            <a:pPr marL="0" indent="0">
              <a:buNone/>
            </a:pPr>
            <a:r>
              <a:rPr lang="ru-RU" i="1" dirty="0">
                <a:solidFill>
                  <a:srgbClr val="FFFFFF"/>
                </a:solidFill>
              </a:rPr>
              <a:t>Его, заполнив пустоту. </a:t>
            </a:r>
          </a:p>
          <a:p>
            <a:pPr marL="0" indent="0">
              <a:buNone/>
            </a:pPr>
            <a:r>
              <a:rPr lang="ru-RU" i="1" dirty="0">
                <a:solidFill>
                  <a:srgbClr val="FFFFFF"/>
                </a:solidFill>
              </a:rPr>
              <a:t>Цветок красивый расцветет, </a:t>
            </a:r>
          </a:p>
          <a:p>
            <a:pPr marL="0" indent="0">
              <a:buNone/>
            </a:pPr>
            <a:r>
              <a:rPr lang="ru-RU" i="1" dirty="0">
                <a:solidFill>
                  <a:srgbClr val="FFFFFF"/>
                </a:solidFill>
              </a:rPr>
              <a:t>Золотая рыбка поплывет. </a:t>
            </a:r>
          </a:p>
          <a:p>
            <a:pPr marL="0" indent="0">
              <a:buNone/>
            </a:pPr>
            <a:r>
              <a:rPr lang="ru-RU" i="1" dirty="0">
                <a:solidFill>
                  <a:srgbClr val="FFFFFF"/>
                </a:solidFill>
              </a:rPr>
              <a:t>Или же бабочка вспорхнет</a:t>
            </a:r>
          </a:p>
          <a:p>
            <a:pPr marL="0" indent="0">
              <a:buNone/>
            </a:pPr>
            <a:r>
              <a:rPr lang="ru-RU" i="1" dirty="0">
                <a:solidFill>
                  <a:srgbClr val="FFFFFF"/>
                </a:solidFill>
              </a:rPr>
              <a:t>Быть может петушок споет…. </a:t>
            </a:r>
          </a:p>
          <a:p>
            <a:pPr marL="0" indent="0">
              <a:buNone/>
            </a:pPr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2050" name="Picture 2" descr="C:\Users\г\Desktop\фото мл гр\110842382_5580808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15" b="96833" l="1341" r="988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7676">
            <a:off x="4171950" y="1844824"/>
            <a:ext cx="497205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9016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570156"/>
            <a:ext cx="4160785" cy="842620"/>
          </a:xfrm>
        </p:spPr>
        <p:txBody>
          <a:bodyPr/>
          <a:lstStyle/>
          <a:p>
            <a:r>
              <a:rPr lang="ru-RU" sz="3200" dirty="0">
                <a:solidFill>
                  <a:srgbClr val="002060"/>
                </a:solidFill>
              </a:rPr>
              <a:t>Материалы для </a:t>
            </a:r>
            <a:r>
              <a:rPr lang="ru-RU" sz="3200" dirty="0" err="1">
                <a:solidFill>
                  <a:srgbClr val="002060"/>
                </a:solidFill>
              </a:rPr>
              <a:t>квиллинга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4088" y="2248347"/>
            <a:ext cx="3528392" cy="1684709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>
                <a:solidFill>
                  <a:srgbClr val="FFFFFF"/>
                </a:solidFill>
              </a:rPr>
              <a:t>Набор английских булавок</a:t>
            </a:r>
            <a:r>
              <a:rPr lang="ru-RU" dirty="0">
                <a:solidFill>
                  <a:srgbClr val="FFFFFF"/>
                </a:solidFill>
              </a:rPr>
              <a:t> с цветными ушками для создания больших композиций, когда элементы нужно склеивать между собой в определенном порядке.</a:t>
            </a:r>
          </a:p>
        </p:txBody>
      </p:sp>
      <p:pic>
        <p:nvPicPr>
          <p:cNvPr id="15362" name="Picture 2" descr="C:\Users\г\Desktop\фото мл гр\69291614_Kopiya_Foto_0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8" t="9356" r="12542" b="12489"/>
          <a:stretch/>
        </p:blipFill>
        <p:spPr bwMode="auto">
          <a:xfrm rot="16200000">
            <a:off x="1024933" y="2295548"/>
            <a:ext cx="4386162" cy="40607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г\Desktop\фото мл гр\bulavki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89" y="188639"/>
            <a:ext cx="3441093" cy="19442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г\Desktop\фото мл гр\nabor_bulavok_malyj_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717032"/>
            <a:ext cx="2695575" cy="2695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1018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570156"/>
            <a:ext cx="4160785" cy="842620"/>
          </a:xfrm>
        </p:spPr>
        <p:txBody>
          <a:bodyPr/>
          <a:lstStyle/>
          <a:p>
            <a:r>
              <a:rPr lang="ru-RU" sz="3200" dirty="0">
                <a:solidFill>
                  <a:srgbClr val="002060"/>
                </a:solidFill>
              </a:rPr>
              <a:t>Материалы для </a:t>
            </a:r>
            <a:r>
              <a:rPr lang="ru-RU" sz="3200" dirty="0" err="1">
                <a:solidFill>
                  <a:srgbClr val="002060"/>
                </a:solidFill>
              </a:rPr>
              <a:t>квиллинга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4088" y="2248347"/>
            <a:ext cx="3528392" cy="1684709"/>
          </a:xfrm>
        </p:spPr>
        <p:txBody>
          <a:bodyPr>
            <a:normAutofit fontScale="92500"/>
          </a:bodyPr>
          <a:lstStyle/>
          <a:p>
            <a:r>
              <a:rPr lang="ru-RU" b="1" dirty="0">
                <a:solidFill>
                  <a:srgbClr val="FFFFFF"/>
                </a:solidFill>
              </a:rPr>
              <a:t>Пробковый коврик для моделирования</a:t>
            </a:r>
            <a:r>
              <a:rPr lang="ru-RU" dirty="0">
                <a:solidFill>
                  <a:srgbClr val="FFFFFF"/>
                </a:solidFill>
              </a:rPr>
              <a:t>, основа для склеивания элементов. </a:t>
            </a:r>
          </a:p>
        </p:txBody>
      </p:sp>
      <p:pic>
        <p:nvPicPr>
          <p:cNvPr id="16386" name="Picture 2" descr="C:\Users\г\Desktop\фото мл гр\258833647_w640_h640_cid2185293_pid86216443-7ca7a8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5507"/>
            <a:ext cx="4286746" cy="42867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г\Desktop\фото мл гр\21-0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789039"/>
            <a:ext cx="3936648" cy="29523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1018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570156"/>
            <a:ext cx="4160785" cy="842620"/>
          </a:xfrm>
        </p:spPr>
        <p:txBody>
          <a:bodyPr/>
          <a:lstStyle/>
          <a:p>
            <a:r>
              <a:rPr lang="ru-RU" sz="3200" dirty="0">
                <a:solidFill>
                  <a:srgbClr val="002060"/>
                </a:solidFill>
              </a:rPr>
              <a:t>Материалы для </a:t>
            </a:r>
            <a:r>
              <a:rPr lang="ru-RU" sz="3200" dirty="0" err="1">
                <a:solidFill>
                  <a:srgbClr val="002060"/>
                </a:solidFill>
              </a:rPr>
              <a:t>квиллинга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2248347"/>
            <a:ext cx="4536504" cy="1684709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FFFF"/>
                </a:solidFill>
              </a:rPr>
              <a:t>Ножницы с заостренными концами</a:t>
            </a:r>
            <a:r>
              <a:rPr lang="ru-RU" dirty="0">
                <a:solidFill>
                  <a:srgbClr val="FFFFFF"/>
                </a:solidFill>
              </a:rPr>
              <a:t> </a:t>
            </a:r>
          </a:p>
          <a:p>
            <a:r>
              <a:rPr lang="ru-RU" b="1" dirty="0">
                <a:solidFill>
                  <a:srgbClr val="FFFFFF"/>
                </a:solidFill>
              </a:rPr>
              <a:t>Пинцет</a:t>
            </a:r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17410" name="Picture 2" descr="C:\Users\г\Desktop\фото мл гр\pinchet_p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85308"/>
            <a:ext cx="3851804" cy="38518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г\Desktop\фото мл гр\timehobby_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554" y="3645024"/>
            <a:ext cx="4034846" cy="30261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1018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570156"/>
            <a:ext cx="4160785" cy="842620"/>
          </a:xfrm>
        </p:spPr>
        <p:txBody>
          <a:bodyPr/>
          <a:lstStyle/>
          <a:p>
            <a:r>
              <a:rPr lang="ru-RU" sz="3200" dirty="0">
                <a:solidFill>
                  <a:srgbClr val="002060"/>
                </a:solidFill>
              </a:rPr>
              <a:t>Материалы для </a:t>
            </a:r>
            <a:r>
              <a:rPr lang="ru-RU" sz="3200" dirty="0" err="1">
                <a:solidFill>
                  <a:srgbClr val="002060"/>
                </a:solidFill>
              </a:rPr>
              <a:t>квиллинга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4088" y="2248347"/>
            <a:ext cx="3528392" cy="1684709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FFFF"/>
                </a:solidFill>
              </a:rPr>
              <a:t>Инструмент для </a:t>
            </a:r>
            <a:r>
              <a:rPr lang="ru-RU" b="1" dirty="0" err="1">
                <a:solidFill>
                  <a:srgbClr val="FFFFFF"/>
                </a:solidFill>
              </a:rPr>
              <a:t>квиллинга</a:t>
            </a:r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18434" name="Picture 2" descr="C:\Users\г\Desktop\фото мл гр\Набор-инструментов-для-квиллинга_en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3" y="2480956"/>
            <a:ext cx="5241197" cy="40443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1018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C:\Users\г\Desktop\фото мл гр\kvilling_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52636"/>
            <a:ext cx="4589684" cy="52628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C:\Users\г\Desktop\фото мл гр\instrument-dlya-kvilling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84055"/>
            <a:ext cx="4098782" cy="26314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5" descr="C:\Users\г\Desktop\фото мл гр\IMG_13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836712"/>
            <a:ext cx="4159735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6232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г\Desktop\Новая папка (8)\квиллинг (7)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924944"/>
            <a:ext cx="4610285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г\Desktop\Новая папка (8)\квиллинг (25)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4608511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8640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г\Desktop\Новая папка (8)\квиллинг (27)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546697" cy="64087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8449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2556283"/>
            <a:ext cx="3427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rgbClr val="C00000"/>
                </a:solidFill>
              </a:rPr>
              <a:t>Тугая спираль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48064" y="2572310"/>
            <a:ext cx="3427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rgbClr val="C00000"/>
                </a:solidFill>
              </a:rPr>
              <a:t>Свободная спираль</a:t>
            </a:r>
          </a:p>
        </p:txBody>
      </p:sp>
      <p:pic>
        <p:nvPicPr>
          <p:cNvPr id="3074" name="Picture 2" descr="C:\Users\г\Desktop\Новая папка (8)\квиллинг (3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9545"/>
            <a:ext cx="2746900" cy="2512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г\Desktop\Новая папка (8)\квиллинг (2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17338"/>
            <a:ext cx="2260658" cy="22964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781541" y="5580520"/>
            <a:ext cx="3427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rgbClr val="C00000"/>
                </a:solidFill>
              </a:rPr>
              <a:t>Капля</a:t>
            </a:r>
          </a:p>
        </p:txBody>
      </p:sp>
      <p:pic>
        <p:nvPicPr>
          <p:cNvPr id="3076" name="Picture 4" descr="C:\Users\г\Desktop\Новая папка (8)\квиллинг (30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373" y="3284984"/>
            <a:ext cx="2564119" cy="21231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г\Desktop\Новая папка (8)\квиллинг (29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80" y="3177988"/>
            <a:ext cx="2973505" cy="22301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1048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59832" y="2900984"/>
            <a:ext cx="3427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rgbClr val="C00000"/>
                </a:solidFill>
              </a:rPr>
              <a:t>Треугольник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75856" y="6237312"/>
            <a:ext cx="3427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rgbClr val="C00000"/>
                </a:solidFill>
              </a:rPr>
              <a:t>Стрелка</a:t>
            </a:r>
          </a:p>
        </p:txBody>
      </p:sp>
      <p:pic>
        <p:nvPicPr>
          <p:cNvPr id="6" name="Picture 3" descr="C:\Users\г\Desktop\Новая папка (8)\квиллинг (3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31921"/>
            <a:ext cx="3464977" cy="25987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г\Desktop\Новая папка (8)\квиллинг (3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048" y="660232"/>
            <a:ext cx="3069312" cy="24704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г\Desktop\Новая папка (8)\квиллинг 01 (5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66" t="30331" r="28886" b="25645"/>
          <a:stretch/>
        </p:blipFill>
        <p:spPr bwMode="auto">
          <a:xfrm>
            <a:off x="4773423" y="3508034"/>
            <a:ext cx="3520347" cy="26690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г\Desktop\Новая папка (8)\квиллинг 01 (4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37" y="3609515"/>
            <a:ext cx="3288173" cy="24661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2344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12552" y="2612969"/>
            <a:ext cx="3427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rgbClr val="C00000"/>
                </a:solidFill>
              </a:rPr>
              <a:t>Глаз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6307" y="2612969"/>
            <a:ext cx="3427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rgbClr val="C00000"/>
                </a:solidFill>
              </a:rPr>
              <a:t>Листок</a:t>
            </a:r>
          </a:p>
        </p:txBody>
      </p:sp>
      <p:pic>
        <p:nvPicPr>
          <p:cNvPr id="8194" name="Picture 2" descr="C:\Users\г\Desktop\Новая папка (8)\квиллинг (38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3011"/>
            <a:ext cx="2823791" cy="23899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г\Desktop\Новая папка (8)\квиллинг (4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10011"/>
            <a:ext cx="2374023" cy="22159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436097" y="5842134"/>
            <a:ext cx="280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</a:rPr>
              <a:t>Листок изогнутый</a:t>
            </a:r>
          </a:p>
        </p:txBody>
      </p:sp>
      <p:pic>
        <p:nvPicPr>
          <p:cNvPr id="8197" name="Picture 5" descr="C:\Users\г\Desktop\Новая папка (8)\квиллинг (37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9" r="17125"/>
          <a:stretch/>
        </p:blipFill>
        <p:spPr bwMode="auto">
          <a:xfrm rot="5400000">
            <a:off x="816197" y="3340482"/>
            <a:ext cx="2270496" cy="26590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215462" y="5994534"/>
            <a:ext cx="2147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rgbClr val="C00000"/>
                </a:solidFill>
              </a:rPr>
              <a:t>Сердечко</a:t>
            </a:r>
          </a:p>
        </p:txBody>
      </p:sp>
      <p:pic>
        <p:nvPicPr>
          <p:cNvPr id="12" name="Picture 9" descr="C:\Users\г\Desktop\Новая папка (8)\квиллинг 01 (9)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27" t="30718" r="27566" b="34443"/>
          <a:stretch/>
        </p:blipFill>
        <p:spPr bwMode="auto">
          <a:xfrm>
            <a:off x="5436095" y="3534768"/>
            <a:ext cx="2773501" cy="23073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889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г\Desktop\фото мл гр\img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640"/>
            <a:ext cx="2880320" cy="313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г\Desktop\фото мл гр\quilling_art_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13225"/>
            <a:ext cx="4248472" cy="351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г\Desktop\фото мл гр\podelki_iz_kvilling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140" y="188640"/>
            <a:ext cx="459154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г\Desktop\фото мл гр\54096657_350500873_5_DRNC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421" y="3235950"/>
            <a:ext cx="3420860" cy="342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86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74391" y="2597047"/>
            <a:ext cx="3427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rgbClr val="C00000"/>
                </a:solidFill>
              </a:rPr>
              <a:t>Квадрат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91880" y="5949280"/>
            <a:ext cx="3427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rgbClr val="C00000"/>
                </a:solidFill>
              </a:rPr>
              <a:t>Полумесяц</a:t>
            </a:r>
          </a:p>
        </p:txBody>
      </p:sp>
      <p:pic>
        <p:nvPicPr>
          <p:cNvPr id="6" name="Picture 6" descr="C:\Users\г\Desktop\Новая папка (8)\квиллинг (47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7979"/>
            <a:ext cx="3116163" cy="23371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г\Desktop\Новая папка (8)\квиллинг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8415"/>
            <a:ext cx="2664296" cy="23706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г\Desktop\Новая папка (8)\квиллинг (44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16" y="3429000"/>
            <a:ext cx="3089564" cy="23171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г\Desktop\Новая папка (8)\квиллинг (45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544" y="3429000"/>
            <a:ext cx="2609792" cy="2395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3059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92080" y="3307900"/>
            <a:ext cx="3427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</a:rPr>
              <a:t>Рожки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6225203"/>
            <a:ext cx="3427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</a:rPr>
              <a:t>Завиток</a:t>
            </a:r>
          </a:p>
        </p:txBody>
      </p:sp>
      <p:pic>
        <p:nvPicPr>
          <p:cNvPr id="10242" name="Picture 2" descr="C:\Users\г\Desktop\Новая папка (8)\квиллинг (1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3484860" cy="28462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09197" y="3424204"/>
            <a:ext cx="3427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</a:rPr>
              <a:t>Веточка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36096" y="6077000"/>
            <a:ext cx="3427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</a:rPr>
              <a:t>Сердечко</a:t>
            </a:r>
          </a:p>
        </p:txBody>
      </p:sp>
      <p:pic>
        <p:nvPicPr>
          <p:cNvPr id="10243" name="Picture 3" descr="C:\Users\г\Desktop\Новая папка (8)\квиллинг (14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97" y="3959478"/>
            <a:ext cx="3623373" cy="2265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г\Desktop\Новая папка (8)\квиллинг (19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220" y="3805021"/>
            <a:ext cx="2662902" cy="23090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г\Desktop\Новая папка (8)\квиллинг (10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079" y="492045"/>
            <a:ext cx="3971077" cy="28158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3914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835696" y="357197"/>
            <a:ext cx="4160785" cy="8426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dirty="0">
                <a:solidFill>
                  <a:srgbClr val="002060"/>
                </a:solidFill>
              </a:rPr>
              <a:t>Наши работы</a:t>
            </a:r>
          </a:p>
        </p:txBody>
      </p:sp>
      <p:pic>
        <p:nvPicPr>
          <p:cNvPr id="7" name="Picture 2" descr="C:\Users\г\Desktop\Новая папка (8)\20161123_1218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598070" y="-21669"/>
            <a:ext cx="2592288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г\Desktop\Новая папка (8)\20161123_1218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506" y="2991321"/>
            <a:ext cx="2710892" cy="36145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г\Desktop\Новая папка (8)\20161123_1218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69278" y="3446709"/>
            <a:ext cx="3414867" cy="25611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г\Desktop\Новая папка (8)\20161123_1213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55" y="4057962"/>
            <a:ext cx="2331035" cy="25104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C:\Users\г\Desktop\Новая папка (8)\20161123_12193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62800" y="705955"/>
            <a:ext cx="3271532" cy="24536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5081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г\Desktop\фото мл гр\20161118_122523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61048"/>
            <a:ext cx="3801180" cy="28508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 descr="C:\Users\г\Desktop\фото мл гр\20161118_1225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271" y="991466"/>
            <a:ext cx="3801179" cy="28508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C:\Users\г\Desktop\фото мл гр\20161118_0956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7" t="7112" r="2428" b="13358"/>
          <a:stretch/>
        </p:blipFill>
        <p:spPr bwMode="auto">
          <a:xfrm rot="5400000">
            <a:off x="-788284" y="1146853"/>
            <a:ext cx="5953021" cy="39570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139952" y="148846"/>
            <a:ext cx="4160785" cy="8426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dirty="0">
                <a:solidFill>
                  <a:srgbClr val="002060"/>
                </a:solidFill>
              </a:rPr>
              <a:t>Наши работы</a:t>
            </a:r>
          </a:p>
        </p:txBody>
      </p:sp>
    </p:spTree>
    <p:extLst>
      <p:ext uri="{BB962C8B-B14F-4D97-AF65-F5344CB8AC3E}">
        <p14:creationId xmlns:p14="http://schemas.microsoft.com/office/powerpoint/2010/main" val="35200486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139952" y="148846"/>
            <a:ext cx="4160785" cy="8426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dirty="0">
                <a:solidFill>
                  <a:srgbClr val="002060"/>
                </a:solidFill>
              </a:rPr>
              <a:t>Наши работы</a:t>
            </a:r>
          </a:p>
        </p:txBody>
      </p:sp>
      <p:pic>
        <p:nvPicPr>
          <p:cNvPr id="9" name="Picture 6" descr="C:\Users\г\Desktop\Новая папка (8)\20161123_1219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6684" y="3819940"/>
            <a:ext cx="3127516" cy="23456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C:\Users\г\Desktop\Новая папка (8)\20161123_121850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66323" y="662624"/>
            <a:ext cx="3161572" cy="23711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C:\Users\г\Desktop\Новая папка (8)\20161123_1214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37176" y="759581"/>
            <a:ext cx="2903017" cy="21772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C:\Users\г\Desktop\Новая папка (8)\20161123_12195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811164"/>
            <a:ext cx="3299946" cy="24749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C:\Users\г\Desktop\Новая папка (8)\20161123_12194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641393"/>
            <a:ext cx="3069852" cy="28264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0486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C:\Users\г\Desktop\фото мл гр\maxresdefaul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43" r="13366"/>
          <a:stretch/>
        </p:blipFill>
        <p:spPr bwMode="auto">
          <a:xfrm>
            <a:off x="218364" y="188640"/>
            <a:ext cx="8584442" cy="628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77973"/>
            <a:ext cx="69626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i="1" dirty="0">
                <a:ln w="50800"/>
                <a:solidFill>
                  <a:schemeClr val="tx1">
                    <a:lumMod val="50000"/>
                  </a:schemeClr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799772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solidFill>
                  <a:srgbClr val="002060"/>
                </a:solidFill>
              </a:rPr>
              <a:t>Целевые ориентиры на этапе завершения дошкольного образования:</a:t>
            </a:r>
            <a:br>
              <a:rPr lang="ru-RU" sz="2800" dirty="0">
                <a:solidFill>
                  <a:srgbClr val="002060"/>
                </a:solidFill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500" dirty="0">
                <a:solidFill>
                  <a:srgbClr val="FFFFFF"/>
                </a:solidFill>
              </a:rPr>
              <a:t>ребенок овладевает основными культурными способами деятельности, проявляет инициативу и самостоятельность в разных видах деятельности … конструировании …;</a:t>
            </a:r>
          </a:p>
          <a:p>
            <a:r>
              <a:rPr lang="ru-RU" sz="2500" dirty="0">
                <a:solidFill>
                  <a:srgbClr val="FFFFFF"/>
                </a:solidFill>
              </a:rPr>
              <a:t>ребенок обладает развитым воображением, которое реализуется в разных видах деятельности;</a:t>
            </a:r>
          </a:p>
          <a:p>
            <a:r>
              <a:rPr lang="ru-RU" sz="2500" dirty="0">
                <a:solidFill>
                  <a:srgbClr val="FFFFFF"/>
                </a:solidFill>
              </a:rPr>
              <a:t>у ребенка развита крупная и мелкая моторика; … может контролировать свои движения и управлять ими; …</a:t>
            </a:r>
          </a:p>
        </p:txBody>
      </p:sp>
    </p:spTree>
    <p:extLst>
      <p:ext uri="{BB962C8B-B14F-4D97-AF65-F5344CB8AC3E}">
        <p14:creationId xmlns:p14="http://schemas.microsoft.com/office/powerpoint/2010/main" val="673540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2116757"/>
          </a:xfrm>
        </p:spPr>
        <p:txBody>
          <a:bodyPr/>
          <a:lstStyle/>
          <a:p>
            <a:r>
              <a:rPr lang="ru-RU" dirty="0" err="1">
                <a:solidFill>
                  <a:srgbClr val="FFFFFF"/>
                </a:solidFill>
              </a:rPr>
              <a:t>Квиллинг</a:t>
            </a:r>
            <a:r>
              <a:rPr lang="ru-RU" dirty="0">
                <a:solidFill>
                  <a:srgbClr val="FFFFFF"/>
                </a:solidFill>
              </a:rPr>
              <a:t> (</a:t>
            </a:r>
            <a:r>
              <a:rPr lang="ru-RU" dirty="0" err="1">
                <a:solidFill>
                  <a:srgbClr val="FFFFFF"/>
                </a:solidFill>
              </a:rPr>
              <a:t>quilling</a:t>
            </a:r>
            <a:r>
              <a:rPr lang="ru-RU" dirty="0">
                <a:solidFill>
                  <a:srgbClr val="FFFFFF"/>
                </a:solidFill>
              </a:rPr>
              <a:t> -- от англ. слова </a:t>
            </a:r>
            <a:r>
              <a:rPr lang="ru-RU" dirty="0" err="1">
                <a:solidFill>
                  <a:srgbClr val="FFFFFF"/>
                </a:solidFill>
              </a:rPr>
              <a:t>quill</a:t>
            </a:r>
            <a:r>
              <a:rPr lang="ru-RU" dirty="0">
                <a:solidFill>
                  <a:srgbClr val="FFFFFF"/>
                </a:solidFill>
              </a:rPr>
              <a:t> (птичье перо)) - искусство изготовления плоских или объемных композиций из скрученных в спиральки длинных и узких полосок бумаги, склеиваемых между собой.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rgbClr val="002060"/>
                </a:solidFill>
              </a:rPr>
              <a:t>Квиллинг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Users\г\Desktop\фото мл гр\86123883_4403711_c9e070d51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05064"/>
            <a:ext cx="2762250" cy="2676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г\Desktop\фото мл гр\1403061036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088360" y="3476440"/>
            <a:ext cx="2517054" cy="36937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51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1828725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FFFF"/>
                </a:solidFill>
              </a:rPr>
              <a:t>Цель –</a:t>
            </a:r>
            <a:r>
              <a:rPr lang="ru-RU" dirty="0">
                <a:solidFill>
                  <a:srgbClr val="FFFFFF"/>
                </a:solidFill>
              </a:rPr>
              <a:t> всестороннее интеллектуальное и эстетическое развитие детей в процессе овладение элементарными приемами техники </a:t>
            </a:r>
            <a:r>
              <a:rPr lang="ru-RU" dirty="0" err="1">
                <a:solidFill>
                  <a:srgbClr val="FFFFFF"/>
                </a:solidFill>
              </a:rPr>
              <a:t>квиллинга</a:t>
            </a:r>
            <a:r>
              <a:rPr lang="ru-RU" dirty="0">
                <a:solidFill>
                  <a:srgbClr val="FFFFFF"/>
                </a:solidFill>
              </a:rPr>
              <a:t>, как художественного способа конструирования из бумаги.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solidFill>
                  <a:srgbClr val="002060"/>
                </a:solidFill>
              </a:rPr>
              <a:t>Обучение дошкольников </a:t>
            </a:r>
            <a:r>
              <a:rPr lang="ru-RU" sz="2800" dirty="0" err="1">
                <a:solidFill>
                  <a:srgbClr val="002060"/>
                </a:solidFill>
              </a:rPr>
              <a:t>квиллингу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050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FFFFFF"/>
                </a:solidFill>
              </a:rPr>
              <a:t>Задачи:</a:t>
            </a:r>
            <a:endParaRPr lang="ru-RU" dirty="0">
              <a:solidFill>
                <a:srgbClr val="FFFFFF"/>
              </a:solidFill>
            </a:endParaRPr>
          </a:p>
          <a:p>
            <a:pPr marL="0" indent="0" algn="ctr">
              <a:buNone/>
            </a:pPr>
            <a:r>
              <a:rPr lang="ru-RU" b="1" i="1" dirty="0">
                <a:solidFill>
                  <a:srgbClr val="FFFFFF"/>
                </a:solidFill>
              </a:rPr>
              <a:t>Обучающие:</a:t>
            </a:r>
            <a:endParaRPr lang="ru-RU" dirty="0">
              <a:solidFill>
                <a:srgbClr val="FFFFFF"/>
              </a:solidFill>
            </a:endParaRPr>
          </a:p>
          <a:p>
            <a:r>
              <a:rPr lang="ru-RU" dirty="0">
                <a:solidFill>
                  <a:srgbClr val="FFFFFF"/>
                </a:solidFill>
              </a:rPr>
              <a:t>Знакомить детей с основными понятиями и базовыми формами </a:t>
            </a:r>
            <a:r>
              <a:rPr lang="ru-RU" dirty="0" err="1">
                <a:solidFill>
                  <a:srgbClr val="FFFFFF"/>
                </a:solidFill>
              </a:rPr>
              <a:t>квиллинга</a:t>
            </a:r>
            <a:r>
              <a:rPr lang="ru-RU" dirty="0">
                <a:solidFill>
                  <a:srgbClr val="FFFFFF"/>
                </a:solidFill>
              </a:rPr>
              <a:t>.</a:t>
            </a:r>
          </a:p>
          <a:p>
            <a:r>
              <a:rPr lang="ru-RU" dirty="0">
                <a:solidFill>
                  <a:srgbClr val="FFFFFF"/>
                </a:solidFill>
              </a:rPr>
              <a:t>Обучать различным приемам работы с бумагой.</a:t>
            </a:r>
          </a:p>
          <a:p>
            <a:r>
              <a:rPr lang="ru-RU" dirty="0">
                <a:solidFill>
                  <a:srgbClr val="FFFFFF"/>
                </a:solidFill>
              </a:rPr>
              <a:t>Формировать умения следовать устным инструкциям.</a:t>
            </a:r>
          </a:p>
          <a:p>
            <a:r>
              <a:rPr lang="ru-RU" dirty="0">
                <a:solidFill>
                  <a:srgbClr val="FFFFFF"/>
                </a:solidFill>
              </a:rPr>
              <a:t>Знакомить детей с основными геометрическими понятиями: круг, квадрат, треугольник, угол, сторона, вершина и т.д. Обогащать словарь ребенка специальными терминами.</a:t>
            </a:r>
          </a:p>
          <a:p>
            <a:r>
              <a:rPr lang="ru-RU" dirty="0">
                <a:solidFill>
                  <a:srgbClr val="FFFFFF"/>
                </a:solidFill>
              </a:rPr>
              <a:t>Создавать композиции с изделиями, выполненными в технике </a:t>
            </a:r>
            <a:r>
              <a:rPr lang="ru-RU" dirty="0" err="1">
                <a:solidFill>
                  <a:srgbClr val="FFFFFF"/>
                </a:solidFill>
              </a:rPr>
              <a:t>квиллинга</a:t>
            </a:r>
            <a:r>
              <a:rPr lang="ru-RU" dirty="0">
                <a:solidFill>
                  <a:srgbClr val="FFFFFF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solidFill>
                  <a:srgbClr val="002060"/>
                </a:solidFill>
              </a:rPr>
              <a:t>Обучение дошкольников </a:t>
            </a:r>
            <a:r>
              <a:rPr lang="ru-RU" sz="2800" dirty="0" err="1">
                <a:solidFill>
                  <a:srgbClr val="002060"/>
                </a:solidFill>
              </a:rPr>
              <a:t>Квиллингу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284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FFFFFF"/>
                </a:solidFill>
              </a:rPr>
              <a:t>Задачи:</a:t>
            </a:r>
            <a:endParaRPr lang="ru-RU" dirty="0">
              <a:solidFill>
                <a:srgbClr val="FFFFFF"/>
              </a:solidFill>
            </a:endParaRPr>
          </a:p>
          <a:p>
            <a:pPr marL="0" indent="0" algn="ctr">
              <a:buNone/>
            </a:pPr>
            <a:r>
              <a:rPr lang="ru-RU" b="1" i="1" dirty="0">
                <a:solidFill>
                  <a:srgbClr val="FFFFFF"/>
                </a:solidFill>
              </a:rPr>
              <a:t>Развивающие:</a:t>
            </a:r>
            <a:endParaRPr lang="ru-RU" dirty="0">
              <a:solidFill>
                <a:srgbClr val="FFFFFF"/>
              </a:solidFill>
            </a:endParaRPr>
          </a:p>
          <a:p>
            <a:r>
              <a:rPr lang="ru-RU" dirty="0">
                <a:solidFill>
                  <a:srgbClr val="FFFFFF"/>
                </a:solidFill>
              </a:rPr>
              <a:t>Развивать внимание, память, логическое и пространственное воображения.</a:t>
            </a:r>
          </a:p>
          <a:p>
            <a:r>
              <a:rPr lang="ru-RU" dirty="0">
                <a:solidFill>
                  <a:srgbClr val="FFFFFF"/>
                </a:solidFill>
              </a:rPr>
              <a:t>Развивать мелкую моторику рук и глазомер.</a:t>
            </a:r>
          </a:p>
          <a:p>
            <a:r>
              <a:rPr lang="ru-RU" dirty="0">
                <a:solidFill>
                  <a:srgbClr val="FFFFFF"/>
                </a:solidFill>
              </a:rPr>
              <a:t>Развивать художественный вкус, творческие способности и фантазии детей.</a:t>
            </a:r>
          </a:p>
          <a:p>
            <a:r>
              <a:rPr lang="ru-RU" dirty="0">
                <a:solidFill>
                  <a:srgbClr val="FFFFFF"/>
                </a:solidFill>
              </a:rPr>
              <a:t>Развивать у детей способность работать руками, приучать к точным движениям пальцев, совершенствовать мелкую моторику рук, развивать глазомер.</a:t>
            </a:r>
          </a:p>
          <a:p>
            <a:r>
              <a:rPr lang="ru-RU" dirty="0">
                <a:solidFill>
                  <a:srgbClr val="FFFFFF"/>
                </a:solidFill>
              </a:rPr>
              <a:t>Развивать пространственное воображение.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solidFill>
                  <a:srgbClr val="002060"/>
                </a:solidFill>
              </a:rPr>
              <a:t>Обучение дошкольников </a:t>
            </a:r>
            <a:r>
              <a:rPr lang="ru-RU" sz="2800" dirty="0" err="1">
                <a:solidFill>
                  <a:srgbClr val="002060"/>
                </a:solidFill>
              </a:rPr>
              <a:t>Квиллингу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284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FFFFFF"/>
                </a:solidFill>
              </a:rPr>
              <a:t>Задачи:</a:t>
            </a:r>
            <a:endParaRPr lang="ru-RU" dirty="0">
              <a:solidFill>
                <a:srgbClr val="FFFFFF"/>
              </a:solidFill>
            </a:endParaRPr>
          </a:p>
          <a:p>
            <a:pPr marL="0" indent="0" algn="ctr">
              <a:buNone/>
            </a:pPr>
            <a:r>
              <a:rPr lang="ru-RU" b="1" i="1" dirty="0">
                <a:solidFill>
                  <a:srgbClr val="FFFFFF"/>
                </a:solidFill>
              </a:rPr>
              <a:t>Воспитательные:</a:t>
            </a:r>
            <a:endParaRPr lang="ru-RU" dirty="0">
              <a:solidFill>
                <a:srgbClr val="FFFFFF"/>
              </a:solidFill>
            </a:endParaRPr>
          </a:p>
          <a:p>
            <a:r>
              <a:rPr lang="ru-RU" dirty="0">
                <a:solidFill>
                  <a:srgbClr val="FFFFFF"/>
                </a:solidFill>
              </a:rPr>
              <a:t>Воспитывать интерес к искусству </a:t>
            </a:r>
            <a:r>
              <a:rPr lang="ru-RU" dirty="0" err="1">
                <a:solidFill>
                  <a:srgbClr val="FFFFFF"/>
                </a:solidFill>
              </a:rPr>
              <a:t>квиллинга</a:t>
            </a:r>
            <a:r>
              <a:rPr lang="ru-RU" dirty="0">
                <a:solidFill>
                  <a:srgbClr val="FFFFFF"/>
                </a:solidFill>
              </a:rPr>
              <a:t>.</a:t>
            </a:r>
          </a:p>
          <a:p>
            <a:r>
              <a:rPr lang="ru-RU" dirty="0">
                <a:solidFill>
                  <a:srgbClr val="FFFFFF"/>
                </a:solidFill>
              </a:rPr>
              <a:t>Формировать культуру труда и совершенствовать трудовые навыки.</a:t>
            </a:r>
          </a:p>
          <a:p>
            <a:r>
              <a:rPr lang="ru-RU" dirty="0">
                <a:solidFill>
                  <a:srgbClr val="FFFFFF"/>
                </a:solidFill>
              </a:rPr>
              <a:t>Способствовать созданию игровых ситуаций, расширять коммуникативные способности детей.</a:t>
            </a:r>
          </a:p>
          <a:p>
            <a:r>
              <a:rPr lang="ru-RU" dirty="0">
                <a:solidFill>
                  <a:srgbClr val="FFFFFF"/>
                </a:solidFill>
              </a:rPr>
              <a:t>Совершенствовать трудовые навыки, формировать культуру труда, учить аккуратности, умению бережно и экономно использовать материал, содержать в порядке рабочее место.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solidFill>
                  <a:srgbClr val="002060"/>
                </a:solidFill>
              </a:rPr>
              <a:t>Обучение дошкольников </a:t>
            </a:r>
            <a:r>
              <a:rPr lang="ru-RU" sz="2800" dirty="0" err="1">
                <a:solidFill>
                  <a:srgbClr val="002060"/>
                </a:solidFill>
              </a:rPr>
              <a:t>Квиллингу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2844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93e10a711cb25195b2f5eae3737f56b9dc0e7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Другая 8">
      <a:dk1>
        <a:srgbClr val="0000FF"/>
      </a:dk1>
      <a:lt1>
        <a:srgbClr val="0070C0"/>
      </a:lt1>
      <a:dk2>
        <a:srgbClr val="40AFFF"/>
      </a:dk2>
      <a:lt2>
        <a:srgbClr val="ECE9C6"/>
      </a:lt2>
      <a:accent1>
        <a:srgbClr val="711806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612</TotalTime>
  <Words>529</Words>
  <Application>Microsoft Office PowerPoint</Application>
  <PresentationFormat>Экран (4:3)</PresentationFormat>
  <Paragraphs>96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0" baseType="lpstr">
      <vt:lpstr>Book Antiqua</vt:lpstr>
      <vt:lpstr>Sylfaen</vt:lpstr>
      <vt:lpstr>Times New Roman</vt:lpstr>
      <vt:lpstr>Wingdings</vt:lpstr>
      <vt:lpstr>Твердый переплет</vt:lpstr>
      <vt:lpstr>«Волшебная полоска» (использование техники «квиллинг» в работе с дошкольниками)</vt:lpstr>
      <vt:lpstr>Презентация PowerPoint</vt:lpstr>
      <vt:lpstr>Презентация PowerPoint</vt:lpstr>
      <vt:lpstr>Целевые ориентиры на этапе завершения дошкольного образования: </vt:lpstr>
      <vt:lpstr>Квиллинг</vt:lpstr>
      <vt:lpstr>Обучение дошкольников квиллингу</vt:lpstr>
      <vt:lpstr>Обучение дошкольников Квиллингу</vt:lpstr>
      <vt:lpstr>Обучение дошкольников Квиллингу</vt:lpstr>
      <vt:lpstr>Обучение дошкольников Квиллингу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Материалы для квиллинга</vt:lpstr>
      <vt:lpstr>Материалы для квиллинга</vt:lpstr>
      <vt:lpstr>Материалы для квиллинга</vt:lpstr>
      <vt:lpstr>Материалы для квиллинга</vt:lpstr>
      <vt:lpstr>Материалы для квиллинга</vt:lpstr>
      <vt:lpstr>Материалы для квиллинга</vt:lpstr>
      <vt:lpstr>Материалы для квиллинга</vt:lpstr>
      <vt:lpstr>Материалы для квиллинга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</dc:creator>
  <cp:lastModifiedBy>Инна Габидулина</cp:lastModifiedBy>
  <cp:revision>33</cp:revision>
  <dcterms:created xsi:type="dcterms:W3CDTF">2016-11-20T08:58:16Z</dcterms:created>
  <dcterms:modified xsi:type="dcterms:W3CDTF">2018-10-07T15:42:01Z</dcterms:modified>
</cp:coreProperties>
</file>