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4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699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44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2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6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60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39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3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42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6978-32CF-4C92-8891-71E4EE5BE5B4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CB9B-4028-4902-83AF-D3E743F6E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2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!!!!!\КАРТИНКИ!!!!!!\Фоны для печати\Однотон.обстракция\free-powerpoint-templates-backgrounds-1u4t1q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1374582699_Stavropolskiy_kray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5904656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437112"/>
            <a:ext cx="6552728" cy="12961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Ставропольский  край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24128" y="6165304"/>
            <a:ext cx="331236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/>
          </a:p>
        </p:txBody>
      </p:sp>
      <p:pic>
        <p:nvPicPr>
          <p:cNvPr id="4" name="Picture 2" descr="C:\Users\admin\Desktop\flag_stavropolskiy_kray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3625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58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193022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География.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ископаемые.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33056"/>
            <a:ext cx="8784976" cy="2808312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Ставропольский край расположен в центральной части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Предкавказья</a:t>
            </a:r>
            <a:r>
              <a:rPr lang="ru-RU" sz="1800" b="1" i="1" dirty="0" smtClean="0">
                <a:solidFill>
                  <a:srgbClr val="0070C0"/>
                </a:solidFill>
              </a:rPr>
              <a:t> и на северном склоне  Большого Кавказа. Большая часть территории занята Ставропольской возвышенностью, переходящей на востоке в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Терско-Кумскую</a:t>
            </a:r>
            <a:r>
              <a:rPr lang="ru-RU" sz="1800" b="1" i="1" dirty="0" smtClean="0">
                <a:solidFill>
                  <a:srgbClr val="0070C0"/>
                </a:solidFill>
              </a:rPr>
              <a:t> низменность (Ногайская степь). На севере возвышенность сливается с 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Кумо-Манычской</a:t>
            </a:r>
            <a:r>
              <a:rPr lang="ru-RU" sz="1800" b="1" i="1" dirty="0" smtClean="0">
                <a:solidFill>
                  <a:srgbClr val="0070C0"/>
                </a:solidFill>
              </a:rPr>
              <a:t> впадиной. В полосе предгорий выделяется район Кавказских минеральных Вод с горами-лакколитами, высотой до 1401 м. (гора Бештау).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Полезные ископаемые – природный газ, нефть, полиметаллы (содержащие уран),строительные материалы. Разведано 4 крупных  месторождения геотермальных вод: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Казьминское</a:t>
            </a:r>
            <a:r>
              <a:rPr lang="ru-RU" sz="1800" b="1" i="1" dirty="0" smtClean="0">
                <a:solidFill>
                  <a:srgbClr val="0070C0"/>
                </a:solidFill>
              </a:rPr>
              <a:t>, Георгиевское,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Терско-Галюгаевское</a:t>
            </a:r>
            <a:r>
              <a:rPr lang="ru-RU" sz="1800" b="1" i="1" dirty="0" smtClean="0">
                <a:solidFill>
                  <a:srgbClr val="0070C0"/>
                </a:solidFill>
              </a:rPr>
              <a:t>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Нижнезеленчукское</a:t>
            </a:r>
            <a:r>
              <a:rPr lang="ru-RU" sz="1800" b="1" i="1" dirty="0" smtClean="0">
                <a:solidFill>
                  <a:srgbClr val="0070C0"/>
                </a:solidFill>
              </a:rPr>
              <a:t>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330"/>
            <a:ext cx="3965426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268760"/>
            <a:ext cx="2736304" cy="216024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Гидрография.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302433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*</a:t>
            </a:r>
            <a:r>
              <a:rPr lang="ru-RU" sz="1800" b="1" i="1" dirty="0" smtClean="0">
                <a:solidFill>
                  <a:srgbClr val="0070C0"/>
                </a:solidFill>
              </a:rPr>
              <a:t>Основные реки: Кубань, Кума с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Подкумком</a:t>
            </a:r>
            <a:r>
              <a:rPr lang="ru-RU" sz="1800" b="1" i="1" dirty="0" smtClean="0">
                <a:solidFill>
                  <a:srgbClr val="0070C0"/>
                </a:solidFill>
              </a:rPr>
              <a:t>, Золкой,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Калаус</a:t>
            </a:r>
            <a:r>
              <a:rPr lang="ru-RU" sz="1800" b="1" i="1" dirty="0" smtClean="0">
                <a:solidFill>
                  <a:srgbClr val="0070C0"/>
                </a:solidFill>
              </a:rPr>
              <a:t>, Егорлык, Большой Зеленчук, Кура,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Маныч</a:t>
            </a:r>
            <a:r>
              <a:rPr lang="ru-RU" sz="1800" b="1" i="1" dirty="0" smtClean="0">
                <a:solidFill>
                  <a:srgbClr val="0070C0"/>
                </a:solidFill>
              </a:rPr>
              <a:t>. Озера немногочисленны: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Тамбуканское</a:t>
            </a:r>
            <a:r>
              <a:rPr lang="ru-RU" sz="1800" b="1" i="1" dirty="0" smtClean="0">
                <a:solidFill>
                  <a:srgbClr val="0070C0"/>
                </a:solidFill>
              </a:rPr>
              <a:t> озеро (с запасами лечебной грязи), часть озера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Маныч-Гудило</a:t>
            </a:r>
            <a:r>
              <a:rPr lang="ru-RU" sz="1800" b="1" i="1" dirty="0" smtClean="0">
                <a:solidFill>
                  <a:srgbClr val="0070C0"/>
                </a:solidFill>
              </a:rPr>
              <a:t>, озеро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Цаган-Хак</a:t>
            </a:r>
            <a:r>
              <a:rPr lang="ru-RU" sz="1800" b="1" i="1" dirty="0" smtClean="0">
                <a:solidFill>
                  <a:srgbClr val="0070C0"/>
                </a:solidFill>
              </a:rPr>
              <a:t>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Сенгилеевское</a:t>
            </a:r>
            <a:r>
              <a:rPr lang="ru-RU" sz="1800" b="1" i="1" dirty="0" smtClean="0">
                <a:solidFill>
                  <a:srgbClr val="0070C0"/>
                </a:solidFill>
              </a:rPr>
              <a:t> водохранилище,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Кравцово</a:t>
            </a:r>
            <a:r>
              <a:rPr lang="ru-RU" sz="1800" b="1" i="1" dirty="0" smtClean="0">
                <a:solidFill>
                  <a:srgbClr val="0070C0"/>
                </a:solidFill>
              </a:rPr>
              <a:t> озеро.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*</a:t>
            </a:r>
            <a:r>
              <a:rPr lang="ru-RU" sz="1800" b="1" i="1" dirty="0" smtClean="0">
                <a:solidFill>
                  <a:srgbClr val="0070C0"/>
                </a:solidFill>
              </a:rPr>
              <a:t>Край расположен, в основном, в степной и полупустынных зонах. Почвы, главным образом, черноземы (южные и обыкновенные) и каштановые </a:t>
            </a:r>
            <a:r>
              <a:rPr lang="ru-RU" sz="1800" b="1" i="1" smtClean="0">
                <a:solidFill>
                  <a:srgbClr val="0070C0"/>
                </a:solidFill>
              </a:rPr>
              <a:t>(светло-каштановые</a:t>
            </a:r>
            <a:r>
              <a:rPr lang="ru-RU" sz="1800" b="1" i="1" dirty="0" smtClean="0">
                <a:solidFill>
                  <a:srgbClr val="0070C0"/>
                </a:solidFill>
              </a:rPr>
              <a:t>, каштановые и темно-каштановые). Преобладают разнотравно-злаковые и злаковые степи, на востоке и северо-востоке – полынно-злаковая растительность с солонцами и солончаками. Степи большей частью распаханы.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image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2570"/>
            <a:ext cx="2880320" cy="21483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71" y="632570"/>
            <a:ext cx="3096344" cy="213958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05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мир Ставрополья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9"/>
            <a:ext cx="8856984" cy="1872207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Растительный мир богат и оригинален: более 2400 видов растений . Это и ценные лекарственные растения (зверобой, душица, чабрец, полынь, земляника, цикорий), и лекарственные кустарники (рябина, калина, крушина, черемуха, жимолость, дикий виноград, шиповник). В настоящее время Ставрополье обладает почти 60% флоры всего Северного Кавказа. Это ставит его в особое положение среди других аналогичных регионов, как одного из самых емких хранителей растительного генетического фонда.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strawberry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866057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2471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87" y="2204864"/>
            <a:ext cx="3442841" cy="2854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78687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54026"/>
            <a:ext cx="1656184" cy="2729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min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45556"/>
            <a:ext cx="222885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raw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84" y="3041672"/>
            <a:ext cx="1664518" cy="374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7" y="2764086"/>
            <a:ext cx="1798637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97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 Ставрополья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9"/>
            <a:ext cx="8928992" cy="1368152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На высоких участках Ставропольской возвышенности – массивы широколиственных дубово-грабовых лесов (участки лесостепи). В степи обитают грызуны (суслики, полевки, хомяки, тушканчики и др.), встречаются ушастый еж, ласка, лисица, волк. В плавнях Кумы – камышовая кошка и кабан. На озерах и болотах много водоплавающей птицы.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45051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93096"/>
            <a:ext cx="3306657" cy="25492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fox_PNG231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824536" cy="3845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HEDGEHOG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12" y="2204864"/>
            <a:ext cx="3998168" cy="2806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600400" cy="286633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21088"/>
            <a:ext cx="8352928" cy="2409131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Промышленность – важная отрасль экономики края. В крае получили развитие такие отрасли промышленности, как химическая, машиностроение, производство стройматериалов, пищевая и легкая, электроэнергетика, добыча и переработка нефти и газа, мебельная, микробиологическая.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22671d98051d8fae40e33c61181b16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184576" cy="38884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11967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5400600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Сельское хозяйство – одна из важнейших отраслей экономики края, в которой занято свыше 156 тысяч человек.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Специализируется на выращивании зерна и подсолнечника, ведущая роль в животноводстве принадлежит скотоводству, тонкорунному овцеводству. Широко развито садоводство, виноградарство, птицеводство, свиноводство, пчеловодство.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6" name="Picture 2" descr="C:\Users\admin\Desktop\!!!!!\КАРТИНКИ!!!!!!\Все на прозрачном фоне\Море Насекомые Птицы\146571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87" y="332656"/>
            <a:ext cx="2952328" cy="2685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!!!!!\КАРТИНКИ!!!!!!\Все на прозрачном фоне\Трава Деревья Кусты Цветы\flower-05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47" y="3284984"/>
            <a:ext cx="2227417" cy="368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!!!!!\КАРТИНКИ!!!!!!\Все на прозрачном фоне\Трава Деревья Кусты Цветы\flower-05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64799"/>
            <a:ext cx="2438611" cy="4083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!!!!!\КАРТИНКИ!!!!!!\Все на прозрачном фоне\Трава Деревья Кусты Цветы\flower-05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84731"/>
            <a:ext cx="2438611" cy="4083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20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Ставр.край\Кисловодск.Долина 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639444" cy="56166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104456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Курорты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104456" cy="5069160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Кавказские Минеральные Воды – крупнейший курортный регион Российской Федерации, который по богатству, разнообразию, количеству и ценности минеральных вод и лечебной грязи не имеет аналогов во всей Евразии.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Ничто на земле не может быть ближе, роднее и милее, чем малая родина. У каждого человека она своя. У одних - это большой город, а у других – маленький хутор, но все люди любят ее одинаково.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Так в пункте 2.8. ФГОС ДО отмечается, что «основная образовательная программа предполагает обязательную часть и часть, формируемую участниками образовательных отношений. Обе части являются взаимодополняющими и необходимыми с точки зрения реализации требований Стандарта. 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парциальные образовательные программы, методики, формы организации образовательной работы».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043738" cy="5715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Патриотические уголки</a:t>
            </a:r>
          </a:p>
        </p:txBody>
      </p:sp>
      <p:pic>
        <p:nvPicPr>
          <p:cNvPr id="5" name="Содержимое 4" descr="IMG_5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3900488" cy="2600325"/>
          </a:xfrm>
        </p:spPr>
      </p:pic>
      <p:pic>
        <p:nvPicPr>
          <p:cNvPr id="7" name="Рисунок 6" descr="IMG_5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285860"/>
            <a:ext cx="4500594" cy="3500462"/>
          </a:xfrm>
          <a:prstGeom prst="rect">
            <a:avLst/>
          </a:prstGeom>
        </p:spPr>
      </p:pic>
      <p:pic>
        <p:nvPicPr>
          <p:cNvPr id="8" name="Рисунок 7" descr="IMG_5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857628"/>
            <a:ext cx="407196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solidFill>
                  <a:srgbClr val="7030A0"/>
                </a:solidFill>
              </a:rPr>
              <a:t>Содержание педагогического совета.</a:t>
            </a:r>
            <a:br>
              <a:rPr lang="ru-RU" sz="2800" b="1" i="1" smtClean="0">
                <a:solidFill>
                  <a:srgbClr val="7030A0"/>
                </a:solidFill>
              </a:rPr>
            </a:br>
            <a:endParaRPr lang="ru-RU" sz="2800" b="1" i="1" smtClean="0">
              <a:solidFill>
                <a:srgbClr val="7030A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572500" cy="4857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smtClean="0">
                <a:solidFill>
                  <a:srgbClr val="002060"/>
                </a:solidFill>
              </a:rPr>
              <a:t> Выступление «История Ставропольского края» старший воспитатель Воронцова С.П.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2. Защита проекта «Художники Ставропольского края. Родина моя» воспитатель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Гвадзабия</a:t>
            </a:r>
            <a:r>
              <a:rPr lang="ru-RU" sz="2400" b="1" i="1" dirty="0" smtClean="0">
                <a:solidFill>
                  <a:srgbClr val="002060"/>
                </a:solidFill>
              </a:rPr>
              <a:t> Ю.Н.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3. Отчет руководителя по дополнительному образованию Макаренко О.Н., кружок «Моя малая родина».</a:t>
            </a:r>
          </a:p>
          <a:p>
            <a:pPr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4. Утверждение положения о календарно – тематическом планировании воспитателей МБДОУ «Детский сад №31» ИГОСК.</a:t>
            </a:r>
          </a:p>
          <a:p>
            <a:pPr marL="457200" indent="-457200" eaLnBrk="1" hangingPunct="1">
              <a:buFont typeface="Arial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400600" cy="57606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«МОЙ  ЛЮБИМЫЙ  КРАЙ»</a:t>
            </a:r>
            <a:endParaRPr lang="ru-RU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836712"/>
            <a:ext cx="4392487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Люблю я русскую природу: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Березки в дымке голубой,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Стада, пасущиеся всюду,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 реки с чистою водой.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Люблю лесов благоуханье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 запах скошенной травы,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 пчел роящихся жужжанье,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 шум проснувшейся листвы.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Люблю тебя, земля родная,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За то, что Родина моя!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 не найти прекрасней края,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Чем Ставропольская земля!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im0-tub-ru.yandex.net/i?id=9ce1160f4db153fdfb1348dcfbd5dbf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3786214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77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218113" cy="37925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3312368" cy="370653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Ставропольский край-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субъект Российской Федерации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8424936" cy="230425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Граничит с Ростовской областью; Краснодарским краем; Калмыкией; Дагестаном; Чеченской, Кабардино-Балкарской, Северной Осетией-Аланией, Карачаево-Черкесской республиками.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2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Ставр.край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925688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229026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СТАВРОПОЛЬСКОГО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744416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Герб Ставропольского края представляет собой геральдический щит, обрамленный венком из дуба и пшеничных колосьев,  который переплетен лентой с цветовой гаммой Российской Федерации. Композицию венчает изображение двуглавого орла с образом Георгия Победоносца на груди. Герб разделен по горизонтали на две части. В верхней половине изображена золотая крепость на вершине серебряной горы, к воротам которой ведет дорога.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На нижнем поле синего цвета располагается карта Ставропольского края,  выполненная золотым цветом.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В левой части карты, на месте города Ставрополя белый крест прямой формы. От него влево и вправо прочерчена линия, обозначающая пересекающую территорию края 45-ю параллель средней широты, на которой располагается город Ставрополь.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Крест является символом защиты, отражает географические и природные особенности края, как территории с оригинальным расположением на границе России и Кавказа, Европы и Азии, Севера и Юга, на равном расстоянии между северным полюсом и экватором, а также между  Черным и Каспийским морями.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 Ставр.край\фл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88432" cy="2658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80520" cy="243428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СТАВРОПОЛЬСКОГО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8856984" cy="3744416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Золотой цвет полотнища соотносится с цветом  территории края, изображенной на гербе. Он символизирует Ставрополье, как солнечный южный регион России, край сельского хозяйства, край золотого колоса и золотого руна. Золотой цвет означает также богатство и плодородие  Ставропольского края. Белый цвет  символизирует чистоту намерений, миролюбие  и мудрость.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Крест отражает название  краевого центра (Ставрополь – в переводе  с греческого «город креста»), а от него и название Ставропольского края. Крест означает также местонахождение в Ставрополе центра православной епархии на Северном Кавказе.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Четыре конца креста показывают четыре стороны света, отмечают главные направления культурных и экономических связей, в пересечении которых  размещается Ставропольский край с его природно-экономическими  и культурно-историческими  особенностями.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7761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края входят 26 районов,  9 городов краевого подчинения,  11 городов районного подчинения, 18 рабочих и курортных поселков.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8"/>
            <a:ext cx="8784976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Большинство населения края составляют русские. Традиционно велики в крае этнические общины армян, греков и украинцев. В последние десятилетия возросло количество проживающих в крае дагестанских народов, особенно даргинцев.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На востоке и северо-востоке края проживают чеченцы. В предгорных районах – адыгские народы и абазины.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ФОТО Ставр.край\националь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540249" cy="264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8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5184576" cy="10801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История  Ставропольского  края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196940"/>
            <a:ext cx="8928992" cy="4544428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*</a:t>
            </a:r>
            <a:r>
              <a:rPr lang="ru-RU" sz="1600" b="1" i="1" dirty="0" smtClean="0">
                <a:solidFill>
                  <a:srgbClr val="0070C0"/>
                </a:solidFill>
              </a:rPr>
              <a:t>Ставропольский край образован 13 февраля 1924 года как Юго-Восточная область (край), затем преобразован в Северо-Кавказский край. С 1937 года – это Орджоникидзевский  край. С 1943 года – Ставропольский край. Входил в состав Южного  федерального округа, в настоящее время -  в состав Северо-Кавказского федерального округа.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*</a:t>
            </a:r>
            <a:r>
              <a:rPr lang="ru-RU" sz="1600" b="1" i="1" dirty="0" smtClean="0">
                <a:solidFill>
                  <a:srgbClr val="0070C0"/>
                </a:solidFill>
              </a:rPr>
              <a:t>Территория края составляет 66,2 тыс. км (0,4 % территории Российской Федерации). 56,4 % населения края проживает в городской местности, 43,6 % - в сельской местности. Плотность населения составляет 42 человека на кв. км, что почти в 5 раз превышает среднюю плотность по Российской Федерации.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*</a:t>
            </a:r>
            <a:r>
              <a:rPr lang="ru-RU" sz="1600" b="1" i="1" dirty="0" smtClean="0">
                <a:solidFill>
                  <a:srgbClr val="0070C0"/>
                </a:solidFill>
              </a:rPr>
              <a:t>Население города Ставрополя , столицы края, основанного в 1777 году 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А.В.Суворовым</a:t>
            </a:r>
            <a:r>
              <a:rPr lang="ru-RU" sz="1600" b="1" i="1" dirty="0" smtClean="0">
                <a:solidFill>
                  <a:srgbClr val="0070C0"/>
                </a:solidFill>
              </a:rPr>
              <a:t>, превышает  364 тысячи человек. Расстояние от Ставрополя до Москвы составляет 1621 км.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*</a:t>
            </a:r>
            <a:r>
              <a:rPr lang="ru-RU" sz="1600" b="1" i="1" dirty="0" smtClean="0">
                <a:solidFill>
                  <a:srgbClr val="0070C0"/>
                </a:solidFill>
              </a:rPr>
              <a:t>Ставропольский край находится на юге умеренного континентального  пояса (44-46 градуса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с.ш</a:t>
            </a:r>
            <a:r>
              <a:rPr lang="ru-RU" sz="1600" b="1" i="1" dirty="0" smtClean="0">
                <a:solidFill>
                  <a:srgbClr val="0070C0"/>
                </a:solidFill>
              </a:rPr>
              <a:t>.) и расположен на границе между Европой и Азией. В климате ощущаются как Европейские (морские), так и азиатские (континентальные) влияния.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*</a:t>
            </a:r>
            <a:r>
              <a:rPr lang="ru-RU" sz="1600" b="1" i="1" dirty="0">
                <a:solidFill>
                  <a:srgbClr val="0070C0"/>
                </a:solidFill>
              </a:rPr>
              <a:t>В целом для территории Ставропольского края характерен умеренно-континентальный  климат: средне-годовое количество осадков 400-600 мм; средняя температура января минус 3-4 </a:t>
            </a:r>
            <a:r>
              <a:rPr lang="ru-RU" sz="1600" b="1" i="1" dirty="0" err="1">
                <a:solidFill>
                  <a:srgbClr val="0070C0"/>
                </a:solidFill>
              </a:rPr>
              <a:t>гр.С</a:t>
            </a:r>
            <a:r>
              <a:rPr lang="ru-RU" sz="1600" b="1" i="1" dirty="0">
                <a:solidFill>
                  <a:srgbClr val="0070C0"/>
                </a:solidFill>
              </a:rPr>
              <a:t>; средняя температура июля плюс 20-26 </a:t>
            </a:r>
            <a:r>
              <a:rPr lang="ru-RU" sz="1600" b="1" i="1" dirty="0" err="1">
                <a:solidFill>
                  <a:srgbClr val="0070C0"/>
                </a:solidFill>
              </a:rPr>
              <a:t>гр.С</a:t>
            </a:r>
            <a:r>
              <a:rPr lang="ru-RU" sz="1600" b="1" i="1" dirty="0">
                <a:solidFill>
                  <a:srgbClr val="0070C0"/>
                </a:solidFill>
              </a:rPr>
              <a:t>; теплый период года длится почти 9 месяцев. Мягкая зима и умеренно жаркое лето, длительный вегетационный период позволяют выращивать в крае многие южные сельскохозяйственные культуры, включая овощи, фрукты, ягоды. Благодаря этим климатическим условиям и наличию плодородных почв Ставрополье стало важным районом зернового хозяйства, технических культур, садоводства и виноградарства.</a:t>
            </a:r>
          </a:p>
          <a:p>
            <a:pPr marL="0" indent="0">
              <a:buNone/>
            </a:pPr>
            <a:endParaRPr lang="ru-RU" sz="1600" b="1" i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ФОТО Ставр.край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219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ОТО Ставр.край\фла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6424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9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1356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Содержание педагогического совета. </vt:lpstr>
      <vt:lpstr>Слайд 4</vt:lpstr>
      <vt:lpstr>Ставропольский край- субъект Российской Федерации</vt:lpstr>
      <vt:lpstr>ГЕРБ СТАВРОПОЛЬСКОГО КРАЯ</vt:lpstr>
      <vt:lpstr>ФЛАГ СТАВРОПОЛЬСКОГО КРАЯ</vt:lpstr>
      <vt:lpstr>В состав края входят 26 районов,  9 городов краевого подчинения,  11 городов районного подчинения, 18 рабочих и курортных поселков.</vt:lpstr>
      <vt:lpstr>Слайд 9</vt:lpstr>
      <vt:lpstr>География. Полезные ископаемые.</vt:lpstr>
      <vt:lpstr>Гидрография. Почвы.</vt:lpstr>
      <vt:lpstr>Растительный мир Ставрополья</vt:lpstr>
      <vt:lpstr>Животный мир Ставрополья</vt:lpstr>
      <vt:lpstr>Промышленность</vt:lpstr>
      <vt:lpstr>Сельское хозяйство</vt:lpstr>
      <vt:lpstr>Курорты</vt:lpstr>
      <vt:lpstr>Ничто на земле не может быть ближе, роднее и милее, чем малая родина. У каждого человека она своя. У одних - это большой город, а у других – маленький хутор, но все люди любят ее одинаково.</vt:lpstr>
      <vt:lpstr>Патриотические уголки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Хозяин</cp:lastModifiedBy>
  <cp:revision>68</cp:revision>
  <dcterms:created xsi:type="dcterms:W3CDTF">2017-12-19T16:29:34Z</dcterms:created>
  <dcterms:modified xsi:type="dcterms:W3CDTF">2018-12-18T13:03:18Z</dcterms:modified>
</cp:coreProperties>
</file>