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86" r:id="rId4"/>
    <p:sldId id="293" r:id="rId5"/>
    <p:sldId id="294" r:id="rId6"/>
    <p:sldId id="295" r:id="rId7"/>
    <p:sldId id="287" r:id="rId8"/>
    <p:sldId id="288" r:id="rId9"/>
    <p:sldId id="261" r:id="rId10"/>
    <p:sldId id="265" r:id="rId11"/>
    <p:sldId id="268" r:id="rId12"/>
    <p:sldId id="289" r:id="rId13"/>
    <p:sldId id="274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0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01.03.2019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Рисунок 8" descr="95181566_large_1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23528" y="3789040"/>
            <a:ext cx="2154291" cy="2752923"/>
          </a:xfrm>
          <a:prstGeom prst="rect">
            <a:avLst/>
          </a:prstGeom>
        </p:spPr>
      </p:pic>
      <p:pic>
        <p:nvPicPr>
          <p:cNvPr id="1026" name="Picture 2" descr="D:\Лидия\шаблоны\Авторские шаблоны\мои блёстки\Безимени-5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2367683" y="-1999531"/>
            <a:ext cx="2251348" cy="6627688"/>
          </a:xfrm>
          <a:prstGeom prst="rect">
            <a:avLst/>
          </a:prstGeom>
          <a:noFill/>
        </p:spPr>
      </p:pic>
      <p:pic>
        <p:nvPicPr>
          <p:cNvPr id="11" name="Picture 2" descr="D:\Лидия\шаблоны\Авторские шаблоны\мои блёстки\Безимени-5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4455914" y="2248942"/>
            <a:ext cx="2251348" cy="662768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01.03.2019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01.03.2019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01.03.2019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pic>
        <p:nvPicPr>
          <p:cNvPr id="7" name="Рисунок 6" descr="1363686164_34775 (1).jp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577730" y="260648"/>
            <a:ext cx="2269829" cy="2088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01.03.2019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01.03.2019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01.03.2019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01.03.2019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01.03.2019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01.03.2019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01.03.2019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Половина рамки 9"/>
            <p:cNvSpPr/>
            <p:nvPr userDrawn="1"/>
          </p:nvSpPr>
          <p:spPr>
            <a:xfrm>
              <a:off x="0" y="0"/>
              <a:ext cx="755576" cy="6858000"/>
            </a:xfrm>
            <a:prstGeom prst="halfFram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" name="Половина рамки 10"/>
            <p:cNvSpPr/>
            <p:nvPr userDrawn="1"/>
          </p:nvSpPr>
          <p:spPr>
            <a:xfrm rot="5400000" flipH="1">
              <a:off x="4194212" y="1908212"/>
              <a:ext cx="755576" cy="9144000"/>
            </a:xfrm>
            <a:prstGeom prst="halfFram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Группа 13"/>
          <p:cNvGrpSpPr/>
          <p:nvPr userDrawn="1"/>
        </p:nvGrpSpPr>
        <p:grpSpPr>
          <a:xfrm flipH="1" flipV="1">
            <a:off x="0" y="0"/>
            <a:ext cx="9144000" cy="6858000"/>
            <a:chOff x="0" y="0"/>
            <a:chExt cx="9144000" cy="6858000"/>
          </a:xfrm>
        </p:grpSpPr>
        <p:sp>
          <p:nvSpPr>
            <p:cNvPr id="15" name="Половина рамки 14"/>
            <p:cNvSpPr/>
            <p:nvPr userDrawn="1"/>
          </p:nvSpPr>
          <p:spPr>
            <a:xfrm>
              <a:off x="0" y="0"/>
              <a:ext cx="755576" cy="6858000"/>
            </a:xfrm>
            <a:prstGeom prst="halfFram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" name="Половина рамки 15"/>
            <p:cNvSpPr/>
            <p:nvPr userDrawn="1"/>
          </p:nvSpPr>
          <p:spPr>
            <a:xfrm rot="5400000" flipH="1">
              <a:off x="4194212" y="1908212"/>
              <a:ext cx="755576" cy="9144000"/>
            </a:xfrm>
            <a:prstGeom prst="halfFram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6385" name="Rectangle 1"/>
          <p:cNvSpPr>
            <a:spLocks noChangeArrowheads="1"/>
          </p:cNvSpPr>
          <p:nvPr userDrawn="1"/>
        </p:nvSpPr>
        <p:spPr bwMode="auto">
          <a:xfrm>
            <a:off x="0" y="6642556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white">
                    <a:lumMod val="65000"/>
                  </a:prst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prstClr val="white">
                  <a:lumMod val="6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95181566_large_1.png"/>
          <p:cNvPicPr>
            <a:picLocks noChangeAspect="1"/>
          </p:cNvPicPr>
          <p:nvPr userDrawn="1"/>
        </p:nvPicPr>
        <p:blipFill>
          <a:blip r:embed="rId13" cstate="screen"/>
          <a:stretch>
            <a:fillRect/>
          </a:stretch>
        </p:blipFill>
        <p:spPr>
          <a:xfrm>
            <a:off x="323528" y="3789040"/>
            <a:ext cx="2154291" cy="2752923"/>
          </a:xfrm>
          <a:prstGeom prst="rect">
            <a:avLst/>
          </a:prstGeom>
        </p:spPr>
      </p:pic>
      <p:pic>
        <p:nvPicPr>
          <p:cNvPr id="22" name="Рисунок 21" descr="1363686164_34775 (1).jpg"/>
          <p:cNvPicPr>
            <a:picLocks noChangeAspect="1"/>
          </p:cNvPicPr>
          <p:nvPr userDrawn="1"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577730" y="260648"/>
            <a:ext cx="2269829" cy="2088232"/>
          </a:xfrm>
          <a:prstGeom prst="rect">
            <a:avLst/>
          </a:prstGeom>
        </p:spPr>
      </p:pic>
      <p:sp>
        <p:nvSpPr>
          <p:cNvPr id="17" name="Прямоугольник 16"/>
          <p:cNvSpPr/>
          <p:nvPr userDrawn="1"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12"/>
          <p:cNvGrpSpPr/>
          <p:nvPr/>
        </p:nvGrpSpPr>
        <p:grpSpPr>
          <a:xfrm>
            <a:off x="857224" y="357166"/>
            <a:ext cx="7453509" cy="5949800"/>
            <a:chOff x="1046391" y="125933"/>
            <a:chExt cx="7165477" cy="637792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046391" y="125933"/>
              <a:ext cx="7165477" cy="44539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44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Семинар –практикум на тему: «Игры – экспериментирования как средства повышения познавательной активности у дошкольников к изучению природы Ставропольского края»</a:t>
              </a:r>
              <a:endParaRPr lang="ru-RU" sz="4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361672" y="5085185"/>
              <a:ext cx="4910120" cy="14186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b="1" dirty="0" smtClean="0">
                  <a:solidFill>
                    <a:srgbClr val="7030A0"/>
                  </a:solidFill>
                  <a:latin typeface="Monotype Corsiva" pitchFamily="66" charset="0"/>
                </a:rPr>
                <a:t>Подготовила старший воспитатель МБДОУ «Детский сад №31» ИГОСК х. Спорный </a:t>
              </a:r>
            </a:p>
            <a:p>
              <a:pPr algn="ctr">
                <a:defRPr/>
              </a:pPr>
              <a:r>
                <a:rPr lang="ru-RU" sz="2000" b="1" dirty="0" smtClean="0">
                  <a:solidFill>
                    <a:srgbClr val="7030A0"/>
                  </a:solidFill>
                  <a:latin typeface="Monotype Corsiva" pitchFamily="66" charset="0"/>
                </a:rPr>
                <a:t>Воронцова С.П.</a:t>
              </a:r>
            </a:p>
            <a:p>
              <a:pPr algn="ctr">
                <a:defRPr/>
              </a:pPr>
              <a:r>
                <a:rPr lang="ru-RU" sz="2000" b="1" dirty="0" smtClean="0">
                  <a:solidFill>
                    <a:srgbClr val="7030A0"/>
                  </a:solidFill>
                  <a:latin typeface="Monotype Corsiva" pitchFamily="66" charset="0"/>
                </a:rPr>
                <a:t>27 февраля 2019 год</a:t>
              </a:r>
              <a:endParaRPr lang="ru-RU" sz="2000" b="1" dirty="0">
                <a:solidFill>
                  <a:srgbClr val="7030A0"/>
                </a:solidFill>
                <a:latin typeface="Monotype Corsiva" pitchFamily="66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52" y="428604"/>
            <a:ext cx="7072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                Центр экспериментирования 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P102070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3174" y="1785926"/>
            <a:ext cx="4643470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32923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106010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4857785" cy="3429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106012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43372" y="2857496"/>
            <a:ext cx="4725979" cy="38122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22376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6012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501121" cy="544229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57290" y="642918"/>
            <a:ext cx="5974432" cy="2979762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«Пустая голова не рассуждает. Чем больше опыта, тем больше способна она рассуждать»</a:t>
            </a:r>
            <a:endParaRPr lang="ru-RU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059832" y="3600451"/>
            <a:ext cx="5400600" cy="1752600"/>
          </a:xfrm>
        </p:spPr>
        <p:txBody>
          <a:bodyPr/>
          <a:lstStyle/>
          <a:p>
            <a:pPr algn="r"/>
            <a:r>
              <a:rPr lang="ru-RU" sz="4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П.П. </a:t>
            </a:r>
            <a:r>
              <a:rPr lang="ru-RU" sz="44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Блонский</a:t>
            </a:r>
            <a:endParaRPr lang="ru-RU" sz="44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269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1196752"/>
            <a:ext cx="7056784" cy="3744416"/>
          </a:xfrm>
        </p:spPr>
        <p:txBody>
          <a:bodyPr/>
          <a:lstStyle/>
          <a:p>
            <a:r>
              <a:rPr lang="ru-RU" sz="9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Спасибо </a:t>
            </a:r>
            <a:br>
              <a:rPr lang="ru-RU" sz="9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9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за внимание!</a:t>
            </a:r>
            <a:endParaRPr lang="ru-RU" sz="96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5739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401080" cy="128588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Цель: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Расширение опыта педагогов в применении игр-экспериментов в работе с детьми,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освоение организации игр – экспериментов с детьми и её последующее активное применение в практической деятельности педагогов.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Задачи: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Передача опыта путем прямого и комментированного показа последовательности действий, методов, приемов и форм педагогической деятельности;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Поделиться опытом работы с педагогами ДОУ, продемонстрировать и осуществить совместно несколько опытов-экспериментов.;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Сформировать у педагогов мотивацию на использование в образовательном процессе опытно-экспериментальной деятельности для развития познавательной  активности дошкольников.</a:t>
            </a:r>
            <a:endParaRPr lang="ru-RU" sz="2400" b="1" dirty="0" smtClean="0">
              <a:solidFill>
                <a:srgbClr val="0070C0"/>
              </a:solidFill>
              <a:latin typeface="Monotype Corsiva" panose="03010101010201010101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Повышение уровня профессиональной компетентности участников;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Повысить уровень профессиональной компетенции педагогов по развитию познавательной активности дошкольников через  игры - эксперименты ;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Теоретическая часть.</a:t>
            </a:r>
            <a:b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«Детское экспериментирование - одна из форм организации детской деятельности с одной стороны и один из видов познавательной деятельности с другой» </a:t>
            </a:r>
            <a:b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latin typeface="Monotype Corsiva" pitchFamily="66" charset="0"/>
              </a:rPr>
              <a:t>(Н. Н. </a:t>
            </a:r>
            <a:r>
              <a:rPr lang="ru-RU" sz="2800" b="1" i="1" dirty="0" err="1" smtClean="0">
                <a:solidFill>
                  <a:srgbClr val="7030A0"/>
                </a:solidFill>
                <a:latin typeface="Monotype Corsiva" pitchFamily="66" charset="0"/>
              </a:rPr>
              <a:t>Поддьяков</a:t>
            </a:r>
            <a:r>
              <a:rPr lang="ru-RU" sz="2800" b="1" i="1" dirty="0" smtClean="0">
                <a:solidFill>
                  <a:srgbClr val="7030A0"/>
                </a:solidFill>
                <a:latin typeface="Monotype Corsiva" pitchFamily="66" charset="0"/>
              </a:rPr>
              <a:t>)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/>
          <a:lstStyle/>
          <a:p>
            <a:endParaRPr lang="ru-RU" sz="2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Н.Н.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Поддьяков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выделяет экспериментирование как основной вид познавательно -исследовательской (поисковой) деятельности. Учёный считает, что экспериментирование претендует на роль ведущей деятельности дошкольников: «Чем разнообразнее и интенсивнее поисковая деятельность, тем больше новой информации получает ребенок, тем быстрее и  полноценнее он  развивается».  Знания, взятые не из книг, а добытые самостоятельно, всегда являются осознанными и более прочными.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500198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Главное достоинство детского экспериментирования, заключается в том, что оно даёт реальные представления о различных сторонах изучаемого объекта.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197229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</a:rPr>
              <a:t>Блиц-игра «Вопрос-ответ» воспитатель Макаренко О.Н.</a:t>
            </a:r>
            <a:endParaRPr lang="ru-RU" sz="48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Практическая часть</a:t>
            </a:r>
            <a:b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(проведение опытов и экспериментов) </a:t>
            </a:r>
            <a:b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воспитатель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Гвадзабия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Ю.Н.</a:t>
            </a:r>
            <a:b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B0F0"/>
                </a:solidFill>
                <a:latin typeface="Monotype Corsiva" pitchFamily="66" charset="0"/>
              </a:rPr>
              <a:t>Китайская пословица гласит 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«Расскажи –и я забуду, покажи –и я запомню, дай попробовать -и я пойму».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  <a:t>Это отражает всю сущность окружающего мира.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Вывод: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Игры - экспериментирование является наиболее успешным путём ознакомления детей с миром окружающей их живой и неживой природы. В процессе экспериментирования идет обогащение памяти ребёнка, активизируются его мыслительные процессы. Ребенок получает возможность удовлетворить присущую ему любознательность, почувствовать себя учёным, исследователем, первооткрывателем.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Познавательная деятельность понимается не только как процесс усвоения знаний, умений и навыков, а, главным образом, как поиск знаний, приобретение знаний самостоятельно или под тактичным руководством взрослого. Знания, добытые самостоятельно, всегда являются осознанными и более прочными.</a:t>
            </a:r>
          </a:p>
          <a:p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err="1" smtClean="0">
                <a:solidFill>
                  <a:srgbClr val="00B050"/>
                </a:solidFill>
                <a:latin typeface="Monotype Corsiva" pitchFamily="66" charset="0"/>
              </a:rPr>
              <a:t>Игры-эксперементы</a:t>
            </a:r>
            <a:r>
              <a:rPr lang="ru-RU" sz="3200" b="1" dirty="0" smtClean="0">
                <a:solidFill>
                  <a:srgbClr val="00B050"/>
                </a:solidFill>
                <a:latin typeface="Monotype Corsiva" pitchFamily="66" charset="0"/>
              </a:rPr>
              <a:t> для адаптации малышей к детскому саду</a:t>
            </a: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1214422"/>
            <a:ext cx="5500726" cy="4983179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latin typeface="Monotype Corsiva" pitchFamily="66" charset="0"/>
              </a:rPr>
              <a:t>«</a:t>
            </a:r>
            <a:r>
              <a:rPr lang="ru-RU" sz="2800" b="1" dirty="0" smtClean="0">
                <a:latin typeface="Monotype Corsiva" pitchFamily="66" charset="0"/>
              </a:rPr>
              <a:t>Педагогическая песочница»,</a:t>
            </a:r>
          </a:p>
          <a:p>
            <a:pPr>
              <a:buNone/>
            </a:pPr>
            <a:r>
              <a:rPr lang="ru-RU" sz="2800" b="1" dirty="0" smtClean="0">
                <a:latin typeface="Monotype Corsiva" pitchFamily="66" charset="0"/>
              </a:rPr>
              <a:t>Игры на подносе с песком: 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«Солнышко», 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«Флажок» 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«Рыбка» 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«Цыплята»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«Котик и козлик» </a:t>
            </a:r>
            <a:r>
              <a:rPr lang="ru-RU" sz="2400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«Тучка»</a:t>
            </a:r>
            <a:r>
              <a:rPr lang="ru-RU" sz="2400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«Мышка» 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«Жук»</a:t>
            </a:r>
            <a:r>
              <a:rPr lang="ru-RU" sz="2400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«Осьминог»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ped-kopilka.ru/upload/blogs/12a84fe7bdceb9d9511a4bdf6f217614.jpg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3214709" cy="2286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ped-kopilka.ru/upload/blogs/e3b23726229c10e53cdb12c8532d4f70.jp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57166"/>
            <a:ext cx="314327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ed-kopilka.ru/upload/blogs/96335859b1e1cf4af486d1372df179ed.jpg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500306"/>
            <a:ext cx="32289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ped-kopilka.ru/upload/blogs/551502780c4962345d0b20ac51b2102f.jpg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2143116"/>
            <a:ext cx="270509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ped-kopilka.ru/upload/blogs/0d75d6f8b64f918902d065665399d8d2.jpg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2786058"/>
            <a:ext cx="27432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ped-kopilka.ru/upload/blogs/79bdce51e97d6c666920f926023a51c6.jpg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4429132"/>
            <a:ext cx="280035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ped-kopilka.ru/upload/blogs/c102e818949d92e1dafa577920d07da9.jpg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3240" y="4857760"/>
            <a:ext cx="2500330" cy="181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0648"/>
            <a:ext cx="8640960" cy="63367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4315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301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1_Тема Office</vt:lpstr>
      <vt:lpstr>Слайд 1</vt:lpstr>
      <vt:lpstr>Цель: Расширение опыта педагогов в применении игр-экспериментов в работе с детьми, освоение организации игр – экспериментов с детьми и её последующее активное применение в практической деятельности педагогов.</vt:lpstr>
      <vt:lpstr>Теоретическая часть. «Детское экспериментирование - одна из форм организации детской деятельности с одной стороны и один из видов познавательной деятельности с другой»  (Н. Н. Поддьяков).  </vt:lpstr>
      <vt:lpstr>Главное достоинство детского экспериментирования, заключается в том, что оно даёт реальные представления о различных сторонах изучаемого объекта. </vt:lpstr>
      <vt:lpstr>Практическая часть (проведение опытов и экспериментов)  воспитатель Гвадзабия Ю.Н.  </vt:lpstr>
      <vt:lpstr>Вывод: </vt:lpstr>
      <vt:lpstr>Игры-эксперементы для адаптации малышей к детскому саду </vt:lpstr>
      <vt:lpstr>Слайд 8</vt:lpstr>
      <vt:lpstr>Слайд 9</vt:lpstr>
      <vt:lpstr>Слайд 10</vt:lpstr>
      <vt:lpstr>Слайд 11</vt:lpstr>
      <vt:lpstr>Слайд 12</vt:lpstr>
      <vt:lpstr>«Пустая голова не рассуждает. Чем больше опыта, тем больше способна она рассуждать»</vt:lpstr>
      <vt:lpstr>Спасибо 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Светлана</cp:lastModifiedBy>
  <cp:revision>39</cp:revision>
  <dcterms:created xsi:type="dcterms:W3CDTF">2014-03-06T17:35:41Z</dcterms:created>
  <dcterms:modified xsi:type="dcterms:W3CDTF">2019-03-01T05:02:46Z</dcterms:modified>
</cp:coreProperties>
</file>