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8" r:id="rId4"/>
    <p:sldId id="281" r:id="rId5"/>
    <p:sldId id="282" r:id="rId6"/>
    <p:sldId id="260" r:id="rId7"/>
    <p:sldId id="262" r:id="rId8"/>
    <p:sldId id="263" r:id="rId9"/>
    <p:sldId id="279" r:id="rId10"/>
    <p:sldId id="265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12D"/>
    <a:srgbClr val="480000"/>
    <a:srgbClr val="00B451"/>
    <a:srgbClr val="95D153"/>
    <a:srgbClr val="00698E"/>
    <a:srgbClr val="D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327" autoAdjust="0"/>
  </p:normalViewPr>
  <p:slideViewPr>
    <p:cSldViewPr>
      <p:cViewPr varScale="1">
        <p:scale>
          <a:sx n="85" d="100"/>
          <a:sy n="85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5FC24-3D9B-4AC9-A168-F73A4A636174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06155-28EA-4783-B6A1-0CC946AF0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99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26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8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80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62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98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23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80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04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00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75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08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D529-C686-46EF-8687-94CA8F87B17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16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142852"/>
            <a:ext cx="8001056" cy="18573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Презентация </a:t>
            </a:r>
            <a:r>
              <a:rPr lang="ru-RU" sz="3600" smtClean="0">
                <a:solidFill>
                  <a:srgbClr val="C00000"/>
                </a:solidFill>
                <a:latin typeface="Monotype Corsiva" pitchFamily="66" charset="0"/>
              </a:rPr>
              <a:t>на тему: </a:t>
            </a: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«Гражданское воспитание в дошкольной организации через общественное управление и самоуправление»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type="body" sz="half" idx="2"/>
          </p:nvPr>
        </p:nvSpPr>
        <p:spPr>
          <a:xfrm>
            <a:off x="214282" y="3643314"/>
            <a:ext cx="4357718" cy="2735739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		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Monotype Corsiva" pitchFamily="66" charset="0"/>
              </a:rPr>
              <a:t>Подготовил старший воспитатель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Monotype Corsiva" pitchFamily="66" charset="0"/>
              </a:rPr>
              <a:t>высшей  квалификационной категории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Monotype Corsiva" pitchFamily="66" charset="0"/>
              </a:rPr>
              <a:t>МБДОУ «Детский сад №31» ИГОСК     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Monotype Corsiva" pitchFamily="66" charset="0"/>
              </a:rPr>
              <a:t>Воронцова Светлана Петровна</a:t>
            </a:r>
            <a:endParaRPr lang="ru-RU" sz="2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" name="Содержимое 9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2857496"/>
            <a:ext cx="4644342" cy="383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nimok-4-720x7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71678"/>
            <a:ext cx="4000528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50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142852"/>
            <a:ext cx="6745467" cy="1228748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Пятое направление: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Культура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Гражданское воспитание в детском саду – это процесс освоения, наследования традиционной отечественной культуры.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Светлана\Pictures\масленица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621329" cy="5391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081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805" y="263487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Monotype Corsiva" pitchFamily="66" charset="0"/>
              </a:rPr>
              <a:t>Гражданское воспитание в дошкольном учреждении - это процесс формирования сознательного человека, который любит свою Родину, землю, где он родился и который гордится историческими свершениями своего народа, его культурой.</a:t>
            </a:r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35718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за внимание!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IMG_0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14554"/>
            <a:ext cx="4500594" cy="340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												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143240" y="3357562"/>
            <a:ext cx="5214974" cy="2732313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  <a:t>«Любовь к  Родине, родному краю , родной культуре, речи начинается с малого-с любви к своей семье, к своему жилищу , к своему детскому саду. Постепенно расширяясь, эта любовь переходит в любовь к Родине, её истории, прошлому и настоящему, ко всему человечеству» .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Д. С. Лихачёв.</a:t>
            </a:r>
            <a:endParaRPr lang="ru-RU" sz="2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Светлана\Pictures\Kartinka_dlya_detey_52_15023223-1024x5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111750" cy="2875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249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3636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Первые чувства гражданственности, патриотизма. </a:t>
            </a:r>
            <a:b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Доступны ли они малышам? 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Система гражданского воспитания предусматривает формирование и развитие социально значимых ценностей, гражданственности и патриотизма в процессе воспитания и обучения в образовательных учреждениях всех типов и видов.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32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Решая проблему воспитания маленького гражданина, главная цель работы – формирование у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ребенка активной социальной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позиции, воспитание гуманной,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самостоятельной, интеллектуально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развитой творческой личности.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121207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Гражданское воспитание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 в детском саду представляет собой 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формирование знаний о правах ребенка, знакомство с основными атрибутами государства </a:t>
            </a:r>
            <a:r>
              <a:rPr lang="ru-RU" sz="2400" b="1" i="1" dirty="0" smtClean="0">
                <a:solidFill>
                  <a:srgbClr val="7030A0"/>
                </a:solidFill>
                <a:latin typeface="Monotype Corsiva" pitchFamily="66" charset="0"/>
              </a:rPr>
              <a:t>(флаг, герб, гимн)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Проходит работа по ознакомлению с географическим расположением государства.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Дети учатся находить страну на карте мира, глобусе.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Педагоги знакомят детей с историей государства,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 основными событиями и национальными героями.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Знакомят детей с другими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национальностями, а также с характерными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признаками людей своей национальности,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 такими понятиями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как толерантность, терпимость.</a:t>
            </a:r>
          </a:p>
          <a:p>
            <a:pPr>
              <a:buNone/>
            </a:pPr>
            <a:endParaRPr lang="ru-RU" sz="2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65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480000"/>
                </a:solidFill>
                <a:latin typeface="Monotype Corsiva" pitchFamily="66" charset="0"/>
              </a:rPr>
              <a:t>Внедрение  модели  гражданско-патриотического воспитания дошкольников.</a:t>
            </a:r>
            <a:endParaRPr lang="ru-RU" sz="3200" b="1" dirty="0">
              <a:solidFill>
                <a:srgbClr val="48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643998" cy="3781436"/>
          </a:xfrm>
        </p:spPr>
        <p:txBody>
          <a:bodyPr>
            <a:normAutofit fontScale="85000" lnSpcReduction="20000"/>
          </a:bodyPr>
          <a:lstStyle/>
          <a:p>
            <a:r>
              <a:rPr lang="ru-RU" sz="3500" b="1" dirty="0" smtClean="0">
                <a:solidFill>
                  <a:srgbClr val="002060"/>
                </a:solidFill>
                <a:latin typeface="Monotype Corsiva" pitchFamily="66" charset="0"/>
              </a:rPr>
              <a:t>Работа создана на основе </a:t>
            </a:r>
            <a:r>
              <a:rPr lang="ru-RU" sz="3500" b="1" dirty="0" err="1" smtClean="0">
                <a:solidFill>
                  <a:srgbClr val="002060"/>
                </a:solidFill>
                <a:latin typeface="Monotype Corsiva" pitchFamily="66" charset="0"/>
              </a:rPr>
              <a:t>многоаспектного</a:t>
            </a:r>
            <a:r>
              <a:rPr lang="ru-RU" sz="3500" b="1" dirty="0" smtClean="0">
                <a:solidFill>
                  <a:srgbClr val="002060"/>
                </a:solidFill>
                <a:latin typeface="Monotype Corsiva" pitchFamily="66" charset="0"/>
              </a:rPr>
              <a:t> подхода в воспитании. Для реализации предлагается интегрированный подход, отвечающим в том числе и федеральным государственным требованиям: </a:t>
            </a:r>
          </a:p>
          <a:p>
            <a:pPr lvl="0" algn="l"/>
            <a:r>
              <a:rPr lang="ru-RU" sz="3500" b="1" dirty="0" smtClean="0">
                <a:solidFill>
                  <a:srgbClr val="002060"/>
                </a:solidFill>
                <a:latin typeface="Monotype Corsiva" pitchFamily="66" charset="0"/>
              </a:rPr>
              <a:t>1. Включение форм работы во все виды детской деятельности</a:t>
            </a:r>
          </a:p>
          <a:p>
            <a:pPr lvl="0" algn="l"/>
            <a:r>
              <a:rPr lang="ru-RU" sz="3500" b="1" dirty="0" smtClean="0">
                <a:solidFill>
                  <a:srgbClr val="002060"/>
                </a:solidFill>
                <a:latin typeface="Monotype Corsiva" pitchFamily="66" charset="0"/>
              </a:rPr>
              <a:t>2. Использование регионального компонента.</a:t>
            </a:r>
          </a:p>
          <a:p>
            <a:pPr lvl="0" algn="l"/>
            <a:r>
              <a:rPr lang="ru-RU" sz="3500" b="1" dirty="0" smtClean="0">
                <a:solidFill>
                  <a:srgbClr val="002060"/>
                </a:solidFill>
                <a:latin typeface="Monotype Corsiva" pitchFamily="66" charset="0"/>
              </a:rPr>
              <a:t>3. Планирование деятельности  в сотрудничестве с семьей и социумом.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786" y="142852"/>
            <a:ext cx="7443814" cy="1285884"/>
          </a:xfrm>
        </p:spPr>
        <p:txBody>
          <a:bodyPr>
            <a:normAutofit fontScale="90000"/>
          </a:bodyPr>
          <a:lstStyle/>
          <a:p>
            <a:r>
              <a:rPr lang="ru-RU" sz="3200" b="1" u="sng" smtClean="0">
                <a:solidFill>
                  <a:srgbClr val="00698E"/>
                </a:solidFill>
                <a:latin typeface="Monotype Corsiva" pitchFamily="66" charset="0"/>
              </a:rPr>
              <a:t/>
            </a:r>
            <a:br>
              <a:rPr lang="ru-RU" sz="3200" b="1" u="sng" smtClean="0">
                <a:solidFill>
                  <a:srgbClr val="00698E"/>
                </a:solidFill>
                <a:latin typeface="Monotype Corsiva" pitchFamily="66" charset="0"/>
              </a:rPr>
            </a:br>
            <a:r>
              <a:rPr lang="ru-RU" sz="3200" b="1" u="sng" smtClean="0">
                <a:solidFill>
                  <a:srgbClr val="00698E"/>
                </a:solidFill>
                <a:latin typeface="Monotype Corsiva" pitchFamily="66" charset="0"/>
              </a:rPr>
              <a:t/>
            </a:r>
            <a:br>
              <a:rPr lang="ru-RU" sz="3200" b="1" u="sng" smtClean="0">
                <a:solidFill>
                  <a:srgbClr val="00698E"/>
                </a:solidFill>
                <a:latin typeface="Monotype Corsiva" pitchFamily="66" charset="0"/>
              </a:rPr>
            </a:br>
            <a:r>
              <a:rPr lang="ru-RU" sz="3200" b="1" u="sng" smtClean="0">
                <a:solidFill>
                  <a:srgbClr val="00698E"/>
                </a:solidFill>
                <a:latin typeface="Monotype Corsiva" pitchFamily="66" charset="0"/>
              </a:rPr>
              <a:t>Первое </a:t>
            </a:r>
            <a:r>
              <a:rPr lang="ru-RU" sz="3200" b="1" u="sng" dirty="0" smtClean="0">
                <a:solidFill>
                  <a:srgbClr val="00698E"/>
                </a:solidFill>
                <a:latin typeface="Monotype Corsiva" pitchFamily="66" charset="0"/>
              </a:rPr>
              <a:t>направление: </a:t>
            </a:r>
            <a:r>
              <a:rPr lang="ru-RU" sz="3200" b="1" dirty="0" smtClean="0">
                <a:solidFill>
                  <a:srgbClr val="00698E"/>
                </a:solidFill>
                <a:latin typeface="Monotype Corsiva" pitchFamily="66" charset="0"/>
              </a:rPr>
              <a:t>Я и моя семья</a:t>
            </a:r>
            <a:r>
              <a:rPr lang="ru-RU" sz="3200" dirty="0" smtClean="0">
                <a:solidFill>
                  <a:srgbClr val="00698E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00698E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К основной задаче гражданского воспитания старших дошкольников причисляется:</a:t>
            </a:r>
            <a:b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Формирование духовно-нравственного отношения и чувства сопричастности к родному дому, семье, прежде всего к матери и детскому саду.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b="1" dirty="0">
              <a:solidFill>
                <a:srgbClr val="00698E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625989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00B451"/>
                </a:solidFill>
                <a:latin typeface="Monotype Corsiva" pitchFamily="66" charset="0"/>
              </a:rPr>
              <a:t>Праздники </a:t>
            </a:r>
            <a:r>
              <a:rPr lang="ru-RU" sz="4400" b="1" dirty="0" smtClean="0">
                <a:solidFill>
                  <a:srgbClr val="480000"/>
                </a:solidFill>
                <a:latin typeface="Monotype Corsiva" pitchFamily="66" charset="0"/>
              </a:rPr>
              <a:t/>
            </a:r>
            <a:br>
              <a:rPr lang="ru-RU" sz="4400" b="1" dirty="0" smtClean="0">
                <a:solidFill>
                  <a:srgbClr val="480000"/>
                </a:solidFill>
                <a:latin typeface="Monotype Corsiva" pitchFamily="66" charset="0"/>
              </a:rPr>
            </a:br>
            <a:endParaRPr lang="ru-RU" sz="4400" b="1" dirty="0" smtClean="0">
              <a:solidFill>
                <a:srgbClr val="00B451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dirty="0">
              <a:solidFill>
                <a:srgbClr val="00B451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178592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 smtClean="0">
              <a:solidFill>
                <a:srgbClr val="480000"/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rgbClr val="480000"/>
                </a:solidFill>
                <a:latin typeface="Monotype Corsiva" pitchFamily="66" charset="0"/>
              </a:rPr>
              <a:t>Спортивные </a:t>
            </a:r>
            <a:r>
              <a:rPr lang="ru-RU" sz="3600" b="1" dirty="0" smtClean="0">
                <a:solidFill>
                  <a:srgbClr val="480000"/>
                </a:solidFill>
                <a:latin typeface="Monotype Corsiva" pitchFamily="66" charset="0"/>
              </a:rPr>
              <a:t>праздники</a:t>
            </a:r>
            <a:br>
              <a:rPr lang="ru-RU" sz="3600" b="1" dirty="0" smtClean="0">
                <a:solidFill>
                  <a:srgbClr val="480000"/>
                </a:solidFill>
                <a:latin typeface="Monotype Corsiva" pitchFamily="66" charset="0"/>
              </a:rPr>
            </a:b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2571744"/>
            <a:ext cx="156164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endParaRPr lang="ru-RU" sz="44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Акции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29454" y="3071810"/>
            <a:ext cx="18036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Досуги 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02363" y="3774986"/>
            <a:ext cx="228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3600" b="1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endParaRPr lang="ru-RU" sz="3600" b="1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sz="3600" b="1" dirty="0" smtClean="0">
                <a:solidFill>
                  <a:prstClr val="black"/>
                </a:solidFill>
                <a:latin typeface="Monotype Corsiva" pitchFamily="66" charset="0"/>
              </a:rPr>
              <a:t>Мастер </a:t>
            </a:r>
            <a:r>
              <a:rPr lang="ru-RU" sz="3600" b="1" dirty="0" smtClean="0">
                <a:solidFill>
                  <a:prstClr val="black"/>
                </a:solidFill>
                <a:latin typeface="Monotype Corsiva" pitchFamily="66" charset="0"/>
              </a:rPr>
              <a:t>- классы</a:t>
            </a:r>
            <a:endParaRPr lang="ru-RU" sz="36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Светлана\Pictures\s1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3901691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988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100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100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100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100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Второе направление: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Человек-труженик.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7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Воспитание уважительного отношения к человеку-труженику и результатам его труда.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429156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 первую очередь нужно знакомить с трудом людей своего края, города, своей страны (хлебороб, шахтёр, нефтяник). Воспитывать гордость за результаты их труда.</a:t>
            </a:r>
          </a:p>
          <a:p>
            <a:pPr lvl="0"/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Необходимо также и приобщение дошкольников к трудовой деятельности. Труд ребенка-дошкольника невелик и несложен. Однако он необходим для формирования его личности. Нужно способствовать трудовой деятельности детей, в основе которой лежит желание сделать что-то для друга, для воспитателя, для группы, для детского сада и т.д.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Светлана\Pictures\matreshka_29_111853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4038600" cy="2271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797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0"/>
            <a:ext cx="8143932" cy="1785926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15612D"/>
                </a:solidFill>
                <a:latin typeface="Monotype Corsiva" pitchFamily="66" charset="0"/>
              </a:rPr>
              <a:t/>
            </a:r>
            <a:br>
              <a:rPr lang="ru-RU" sz="2800" b="1" u="sng" dirty="0" smtClean="0">
                <a:solidFill>
                  <a:srgbClr val="15612D"/>
                </a:solidFill>
                <a:latin typeface="Monotype Corsiva" pitchFamily="66" charset="0"/>
              </a:rPr>
            </a:br>
            <a:r>
              <a:rPr lang="ru-RU" sz="2800" b="1" u="sng" dirty="0" smtClean="0">
                <a:solidFill>
                  <a:srgbClr val="15612D"/>
                </a:solidFill>
                <a:latin typeface="Monotype Corsiva" pitchFamily="66" charset="0"/>
              </a:rPr>
              <a:t>Третье </a:t>
            </a:r>
            <a:r>
              <a:rPr lang="ru-RU" sz="2800" b="1" u="sng" dirty="0" smtClean="0">
                <a:solidFill>
                  <a:srgbClr val="15612D"/>
                </a:solidFill>
                <a:latin typeface="Monotype Corsiva" pitchFamily="66" charset="0"/>
              </a:rPr>
              <a:t>направление:</a:t>
            </a:r>
            <a:r>
              <a:rPr lang="ru-RU" sz="2800" b="1" dirty="0" smtClean="0">
                <a:solidFill>
                  <a:srgbClr val="15612D"/>
                </a:solidFill>
                <a:latin typeface="Monotype Corsiva" pitchFamily="66" charset="0"/>
              </a:rPr>
              <a:t> Экология.</a:t>
            </a:r>
            <a:br>
              <a:rPr lang="ru-RU" sz="2800" b="1" dirty="0" smtClean="0">
                <a:solidFill>
                  <a:srgbClr val="15612D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15612D"/>
                </a:solidFill>
                <a:latin typeface="Monotype Corsiva" pitchFamily="66" charset="0"/>
              </a:rPr>
              <a:t>Родная природа.</a:t>
            </a:r>
            <a:br>
              <a:rPr lang="ru-RU" sz="2400" b="1" dirty="0" smtClean="0">
                <a:solidFill>
                  <a:srgbClr val="15612D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15612D"/>
                </a:solidFill>
                <a:latin typeface="Monotype Corsiva" pitchFamily="66" charset="0"/>
              </a:rPr>
              <a:t>Эту истину  знаю от роду.  И её никогда не таю: кто не любит природу , тот не любит </a:t>
            </a:r>
            <a:r>
              <a:rPr lang="ru-RU" sz="2400" b="1" dirty="0" smtClean="0">
                <a:solidFill>
                  <a:srgbClr val="15612D"/>
                </a:solidFill>
                <a:latin typeface="Monotype Corsiva" pitchFamily="66" charset="0"/>
              </a:rPr>
              <a:t>Отчизну </a:t>
            </a:r>
            <a:r>
              <a:rPr lang="ru-RU" sz="2400" b="1" dirty="0" smtClean="0">
                <a:solidFill>
                  <a:srgbClr val="15612D"/>
                </a:solidFill>
                <a:latin typeface="Monotype Corsiva" pitchFamily="66" charset="0"/>
              </a:rPr>
              <a:t>свою</a:t>
            </a:r>
            <a:r>
              <a:rPr lang="ru-RU" sz="2400" b="1" dirty="0" smtClean="0">
                <a:solidFill>
                  <a:srgbClr val="15612D"/>
                </a:solidFill>
                <a:latin typeface="Monotype Corsiva" pitchFamily="66" charset="0"/>
              </a:rPr>
              <a:t>. </a:t>
            </a:r>
            <a:br>
              <a:rPr lang="ru-RU" sz="2400" b="1" dirty="0" smtClean="0">
                <a:solidFill>
                  <a:srgbClr val="15612D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Monotype Corsiva" pitchFamily="66" charset="0"/>
              </a:rPr>
              <a:t>Любить </a:t>
            </a:r>
            <a:r>
              <a:rPr lang="ru-RU" sz="2400" b="1" dirty="0" smtClean="0">
                <a:solidFill>
                  <a:schemeClr val="accent2"/>
                </a:solidFill>
                <a:latin typeface="Monotype Corsiva" pitchFamily="66" charset="0"/>
              </a:rPr>
              <a:t>свой хутор- значит и любить природу в нём.</a:t>
            </a:r>
            <a:r>
              <a:rPr lang="ru-RU" sz="2400" b="1" dirty="0" smtClean="0">
                <a:solidFill>
                  <a:srgbClr val="15612D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15612D"/>
                </a:solidFill>
                <a:latin typeface="Monotype Corsiva" pitchFamily="66" charset="0"/>
              </a:rPr>
            </a:br>
            <a:endParaRPr lang="ru-RU" sz="2400" b="1" dirty="0">
              <a:solidFill>
                <a:srgbClr val="15612D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Светлана\Pictures\1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" y="2907024"/>
            <a:ext cx="4038600" cy="2855290"/>
          </a:xfrm>
          <a:prstGeom prst="rect">
            <a:avLst/>
          </a:prstGeom>
          <a:noFill/>
        </p:spPr>
      </p:pic>
      <p:pic>
        <p:nvPicPr>
          <p:cNvPr id="2051" name="Picture 3" descr="C:\Users\Светлана\Pictures\163474_15180799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17031"/>
            <a:ext cx="4038600" cy="269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624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6116"/>
            <a:ext cx="8429684" cy="986883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100" b="1" u="sng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100" b="1" u="sng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100" b="1" u="sng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100" b="1" u="sng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Четвертое направление: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“Родина моя – бескрайняя Россия”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Одно из направлений работы по гражданскому воспитанию – это воспитание любви к своей Родине, быть гражданином России. Детей знакомят со своей страной, и прежде всего с основными атрибутами государства 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(флаг, герб, гимн)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. Проходит работа по ознакомлению с географическим расположением государства. Дети учатся находить страну на карте мира, глобусе.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3074" name="Picture 2" descr="C:\Users\Светлана\Pictures\1455949053_5.1.44.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2534253"/>
            <a:ext cx="3657600" cy="2657856"/>
          </a:xfrm>
          <a:prstGeom prst="rect">
            <a:avLst/>
          </a:prstGeom>
          <a:noFill/>
        </p:spPr>
      </p:pic>
      <p:pic>
        <p:nvPicPr>
          <p:cNvPr id="3075" name="Picture 3" descr="C:\Users\Светлана\Pictures\flag_rossii-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72393"/>
            <a:ext cx="4038600" cy="3581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5805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257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на тему:  «Гражданское воспитание в дошкольной организации через общественное управление и самоуправление»</vt:lpstr>
      <vt:lpstr>                          </vt:lpstr>
      <vt:lpstr>     Первые чувства гражданственности, патриотизма.  Доступны ли они малышам?   Система гражданского воспитания предусматривает формирование и развитие социально значимых ценностей, гражданственности и патриотизма в процессе воспитания и обучения в образовательных учреждениях всех типов и видов. </vt:lpstr>
      <vt:lpstr>Гражданское воспитание в детском саду представляет собой </vt:lpstr>
      <vt:lpstr>Внедрение  модели  гражданско-патриотического воспитания дошкольников.</vt:lpstr>
      <vt:lpstr>  Первое направление: Я и моя семья К основной задаче гражданского воспитания старших дошкольников причисляется: Формирование духовно-нравственного отношения и чувства сопричастности к родному дому, семье, прежде всего к матери и детскому саду. </vt:lpstr>
      <vt:lpstr>  Второе направление: Человек-труженик. Воспитание уважительного отношения к человеку-труженику и результатам его труда.   </vt:lpstr>
      <vt:lpstr> Третье направление: Экология. Родная природа. Эту истину  знаю от роду.  И её никогда не таю: кто не любит природу , тот не любит Отчизну свою.  Любить свой хутор- значит и любить природу в нём. </vt:lpstr>
      <vt:lpstr>  Четвертое направление: “Родина моя – бескрайняя Россия” Одно из направлений работы по гражданскому воспитанию – это воспитание любви к своей Родине, быть гражданином России. Детей знакомят со своей страной, и прежде всего с основными атрибутами государства (флаг, герб, гимн). Проходит работа по ознакомлению с географическим расположением государства. Дети учатся находить страну на карте мира, глобусе. </vt:lpstr>
      <vt:lpstr>Пятое направление: Культура  Гражданское воспитание в детском саду – это процесс освоения, наследования традиционной отечественной культуры. </vt:lpstr>
      <vt:lpstr>   Гражданское воспитание в дошкольном учреждении - это процесс формирования сознательного человека, который любит свою Родину, землю, где он родился и который гордится историческими свершениями своего народа, его культурой.  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«Нравственно- патриотическое воспитание дошкольников»</dc:title>
  <dc:creator>Admin</dc:creator>
  <cp:lastModifiedBy>Светлана</cp:lastModifiedBy>
  <cp:revision>90</cp:revision>
  <dcterms:created xsi:type="dcterms:W3CDTF">2012-04-15T12:16:22Z</dcterms:created>
  <dcterms:modified xsi:type="dcterms:W3CDTF">2019-03-06T10:04:23Z</dcterms:modified>
</cp:coreProperties>
</file>