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61" r:id="rId5"/>
    <p:sldId id="259" r:id="rId6"/>
    <p:sldId id="258" r:id="rId7"/>
    <p:sldId id="260" r:id="rId8"/>
    <p:sldId id="262" r:id="rId9"/>
    <p:sldId id="263" r:id="rId10"/>
    <p:sldId id="264" r:id="rId11"/>
    <p:sldId id="265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800000"/>
    <a:srgbClr val="003300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.gif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428736"/>
            <a:ext cx="67858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latin typeface="Comic Sans MS" pitchFamily="66" charset="0"/>
              </a:rPr>
              <a:t>Исследовательский проект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latin typeface="Comic Sans MS" pitchFamily="66" charset="0"/>
              </a:rPr>
              <a:t> на тему:</a:t>
            </a:r>
          </a:p>
          <a:p>
            <a:pPr algn="ctr"/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latin typeface="Comic Sans MS" pitchFamily="66" charset="0"/>
              </a:rPr>
              <a:t>«Дождевые черви»</a:t>
            </a:r>
            <a:endParaRPr lang="ru-RU" sz="5400" b="1" cap="none" spc="0" dirty="0">
              <a:ln w="11430"/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500570"/>
            <a:ext cx="66938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solidFill>
                  <a:srgbClr val="800000"/>
                </a:solidFill>
                <a:latin typeface="Comic Sans MS" pitchFamily="66" charset="0"/>
              </a:rPr>
              <a:t>Автор:Зубарева</a:t>
            </a:r>
            <a:r>
              <a:rPr lang="ru-RU" sz="3200" b="1" dirty="0" smtClean="0">
                <a:ln w="11430"/>
                <a:solidFill>
                  <a:srgbClr val="800000"/>
                </a:solidFill>
                <a:latin typeface="Comic Sans MS" pitchFamily="66" charset="0"/>
              </a:rPr>
              <a:t> Полина</a:t>
            </a:r>
            <a:r>
              <a:rPr lang="ru-RU" sz="3200" b="1" dirty="0" smtClean="0">
                <a:ln w="11430"/>
                <a:latin typeface="Comic Sans MS" pitchFamily="66" charset="0"/>
              </a:rPr>
              <a:t>       </a:t>
            </a:r>
            <a:endParaRPr lang="ru-RU" sz="2400" b="1" dirty="0" smtClean="0">
              <a:ln w="11430"/>
              <a:latin typeface="Comic Sans MS" pitchFamily="66" charset="0"/>
            </a:endParaRPr>
          </a:p>
          <a:p>
            <a:r>
              <a:rPr lang="ru-RU" sz="3200" b="1" dirty="0" smtClean="0">
                <a:ln w="11430"/>
                <a:solidFill>
                  <a:srgbClr val="800000"/>
                </a:solidFill>
                <a:latin typeface="Comic Sans MS" pitchFamily="66" charset="0"/>
              </a:rPr>
              <a:t>Руководитель: Булатова Л.А.</a:t>
            </a:r>
            <a:r>
              <a:rPr lang="ru-RU" sz="3200" b="1" dirty="0" smtClean="0">
                <a:ln w="11430"/>
                <a:latin typeface="Comic Sans MS" pitchFamily="66" charset="0"/>
              </a:rPr>
              <a:t> </a:t>
            </a:r>
            <a:endParaRPr lang="ru-RU" sz="3200" b="1" cap="none" spc="0" dirty="0">
              <a:ln w="11430"/>
              <a:latin typeface="Comic Sans MS" pitchFamily="66" charset="0"/>
            </a:endParaRPr>
          </a:p>
        </p:txBody>
      </p:sp>
      <p:pic>
        <p:nvPicPr>
          <p:cNvPr id="6" name="Рисунок 5" descr="7773118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5381636"/>
            <a:ext cx="1928826" cy="857256"/>
          </a:xfrm>
          <a:prstGeom prst="rect">
            <a:avLst/>
          </a:prstGeom>
        </p:spPr>
      </p:pic>
      <p:pic>
        <p:nvPicPr>
          <p:cNvPr id="7" name="Рисунок 6" descr="7773118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214950"/>
            <a:ext cx="1928826" cy="857256"/>
          </a:xfrm>
          <a:prstGeom prst="rect">
            <a:avLst/>
          </a:prstGeom>
        </p:spPr>
      </p:pic>
      <p:pic>
        <p:nvPicPr>
          <p:cNvPr id="8" name="Рисунок 7" descr="141591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1500" y="0"/>
            <a:ext cx="952500" cy="95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786" y="428604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0"/>
            <a:ext cx="65008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Нердвинский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детский сад»</a:t>
            </a:r>
          </a:p>
        </p:txBody>
      </p:sp>
      <p:pic>
        <p:nvPicPr>
          <p:cNvPr id="12" name="Рисунок 11" descr="7773118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5357826"/>
            <a:ext cx="1928826" cy="857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29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4128000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DSCF3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428736"/>
            <a:ext cx="4128000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4176000" cy="324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2304" y="4786322"/>
            <a:ext cx="479169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latin typeface="Comic Sans MS" pitchFamily="66" charset="0"/>
              </a:rPr>
              <a:t>Вывод:</a:t>
            </a:r>
            <a:r>
              <a:rPr lang="ru-RU" b="1" dirty="0" smtClean="0">
                <a:ln w="11430"/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ln w="11430"/>
                <a:solidFill>
                  <a:srgbClr val="000066"/>
                </a:solidFill>
                <a:latin typeface="Comic Sans MS" pitchFamily="66" charset="0"/>
              </a:rPr>
              <a:t>дождевые черви </a:t>
            </a:r>
          </a:p>
          <a:p>
            <a:r>
              <a:rPr lang="ru-RU" sz="2800" b="1" dirty="0" smtClean="0">
                <a:ln w="11430"/>
                <a:solidFill>
                  <a:srgbClr val="000066"/>
                </a:solidFill>
                <a:latin typeface="Comic Sans MS" pitchFamily="66" charset="0"/>
              </a:rPr>
              <a:t> делают землю  мягкой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0066"/>
                </a:solidFill>
                <a:latin typeface="Comic Sans MS" pitchFamily="66" charset="0"/>
              </a:rPr>
              <a:t>и плодородной.</a:t>
            </a:r>
            <a:endParaRPr lang="ru-RU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Людмила\Desktop\презентация черви\ramka-2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10144164" cy="6072205"/>
          </a:xfrm>
          <a:prstGeom prst="rect">
            <a:avLst/>
          </a:prstGeom>
          <a:noFill/>
        </p:spPr>
      </p:pic>
      <p:pic>
        <p:nvPicPr>
          <p:cNvPr id="6" name="Рисунок 5" descr="hello_html_7e8ecf3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5429264"/>
            <a:ext cx="1000132" cy="1000132"/>
          </a:xfrm>
          <a:prstGeom prst="rect">
            <a:avLst/>
          </a:prstGeom>
        </p:spPr>
      </p:pic>
      <p:pic>
        <p:nvPicPr>
          <p:cNvPr id="7" name="Рисунок 6" descr="77731187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572660" y="5286388"/>
            <a:ext cx="1910966" cy="666752"/>
          </a:xfrm>
          <a:prstGeom prst="rect">
            <a:avLst/>
          </a:prstGeom>
        </p:spPr>
      </p:pic>
      <p:pic>
        <p:nvPicPr>
          <p:cNvPr id="8" name="Рисунок 7" descr="98977246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5643578"/>
            <a:ext cx="1138240" cy="666286"/>
          </a:xfrm>
          <a:prstGeom prst="rect">
            <a:avLst/>
          </a:prstGeom>
        </p:spPr>
      </p:pic>
      <p:pic>
        <p:nvPicPr>
          <p:cNvPr id="3074" name="Picture 2" descr="C:\Users\Людмила\Desktop\презентация черви\1438171190138061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285860"/>
            <a:ext cx="5000660" cy="40809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3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6188" y="1702583"/>
            <a:ext cx="4048151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3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1498" y="1500175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7731187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1910966" y="5929330"/>
            <a:ext cx="1910966" cy="6667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600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5357826"/>
            <a:ext cx="80010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latin typeface="Comic Sans MS" pitchFamily="66" charset="0"/>
              </a:rPr>
              <a:t>Вывод:</a:t>
            </a:r>
            <a:r>
              <a:rPr lang="ru-RU" sz="2400" b="1" dirty="0" smtClean="0">
                <a:ln w="11430"/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ln w="11430"/>
                <a:solidFill>
                  <a:srgbClr val="000066"/>
                </a:solidFill>
                <a:latin typeface="Comic Sans MS" pitchFamily="66" charset="0"/>
              </a:rPr>
              <a:t>Во время сильного дождя норки червей </a:t>
            </a:r>
          </a:p>
          <a:p>
            <a:r>
              <a:rPr lang="ru-RU" sz="2400" b="1" dirty="0" smtClean="0">
                <a:ln w="11430"/>
                <a:solidFill>
                  <a:srgbClr val="000066"/>
                </a:solidFill>
                <a:latin typeface="Comic Sans MS" pitchFamily="66" charset="0"/>
              </a:rPr>
              <a:t>заливает водой, им нечем дышать, </a:t>
            </a:r>
          </a:p>
          <a:p>
            <a:r>
              <a:rPr lang="ru-RU" sz="2400" b="1" dirty="0" smtClean="0">
                <a:ln w="11430"/>
                <a:solidFill>
                  <a:srgbClr val="000066"/>
                </a:solidFill>
                <a:latin typeface="Comic Sans MS" pitchFamily="66" charset="0"/>
              </a:rPr>
              <a:t>поэтому они поднимаются на поверхность земли.</a:t>
            </a:r>
            <a:endParaRPr lang="ru-RU" sz="2400" dirty="0"/>
          </a:p>
        </p:txBody>
      </p:sp>
      <p:pic>
        <p:nvPicPr>
          <p:cNvPr id="4098" name="Picture 2" descr="C:\Users\Людмила\Desktop\презентация черви\93884296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20" y="0"/>
            <a:ext cx="1619280" cy="14654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0017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3300"/>
                </a:solidFill>
                <a:latin typeface="Comic Sans MS" pitchFamily="66" charset="0"/>
              </a:rPr>
              <a:t>Дождевые черви приносят пользу окружающей среде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00042"/>
            <a:ext cx="21836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u="sng" dirty="0" smtClean="0">
                <a:ln w="11430"/>
                <a:solidFill>
                  <a:srgbClr val="C00000"/>
                </a:solidFill>
                <a:latin typeface="Comic Sans MS" pitchFamily="66" charset="0"/>
              </a:rPr>
              <a:t>Вывод:</a:t>
            </a:r>
            <a:endParaRPr lang="ru-RU" sz="4400" b="1" u="sng" cap="none" spc="0" dirty="0">
              <a:ln w="11430"/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61482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Цель проекта: </a:t>
            </a:r>
          </a:p>
          <a:p>
            <a:pPr algn="ctr"/>
            <a:r>
              <a:rPr lang="ru-RU" sz="2800" dirty="0" smtClean="0">
                <a:ln w="11430"/>
                <a:solidFill>
                  <a:srgbClr val="000066"/>
                </a:solidFill>
                <a:latin typeface="Comic Sans MS" pitchFamily="66" charset="0"/>
              </a:rPr>
              <a:t>Выяснить, какую пользу приносят дождевые черви </a:t>
            </a:r>
          </a:p>
          <a:p>
            <a:pPr algn="ctr"/>
            <a:r>
              <a:rPr lang="ru-RU" sz="2800" dirty="0" smtClean="0">
                <a:ln w="11430"/>
                <a:solidFill>
                  <a:srgbClr val="000066"/>
                </a:solidFill>
                <a:latin typeface="Comic Sans MS" pitchFamily="66" charset="0"/>
              </a:rPr>
              <a:t>окружающей среде.</a:t>
            </a:r>
            <a:endParaRPr lang="ru-RU" sz="2800" dirty="0">
              <a:ln w="11430"/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714620"/>
            <a:ext cx="878684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u="sng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Задачи</a:t>
            </a:r>
            <a:r>
              <a:rPr lang="ru-RU" sz="4000" b="1" u="sng" cap="none" spc="0" dirty="0" smtClean="0">
                <a:ln w="11430"/>
                <a:solidFill>
                  <a:srgbClr val="80000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3200" cap="none" spc="0" dirty="0" smtClean="0">
                <a:ln w="11430"/>
              </a:rPr>
              <a:t>Получить  представления о дождевых червях.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n w="11430"/>
              </a:rPr>
              <a:t> С помощью эксперимента проверить гипотезу.</a:t>
            </a:r>
          </a:p>
          <a:p>
            <a:pPr>
              <a:buFont typeface="Wingdings" pitchFamily="2" charset="2"/>
              <a:buChar char="ü"/>
            </a:pPr>
            <a:r>
              <a:rPr lang="ru-RU" sz="3200" cap="none" spc="0" dirty="0" smtClean="0">
                <a:ln w="11430"/>
              </a:rPr>
              <a:t> Научиться бережно относиться </a:t>
            </a:r>
          </a:p>
          <a:p>
            <a:r>
              <a:rPr lang="ru-RU" sz="3200" dirty="0" smtClean="0">
                <a:ln w="11430"/>
              </a:rPr>
              <a:t>                         </a:t>
            </a:r>
            <a:r>
              <a:rPr lang="ru-RU" sz="3200" cap="none" spc="0" dirty="0" smtClean="0">
                <a:ln w="11430"/>
              </a:rPr>
              <a:t>к дождевым червям.</a:t>
            </a:r>
            <a:endParaRPr lang="ru-RU" sz="4000" cap="none" spc="0" dirty="0">
              <a:ln w="11430"/>
            </a:endParaRPr>
          </a:p>
        </p:txBody>
      </p:sp>
      <p:pic>
        <p:nvPicPr>
          <p:cNvPr id="6" name="Рисунок 5" descr="7773118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5786454"/>
            <a:ext cx="1928826" cy="857256"/>
          </a:xfrm>
          <a:prstGeom prst="rect">
            <a:avLst/>
          </a:prstGeom>
        </p:spPr>
      </p:pic>
      <p:pic>
        <p:nvPicPr>
          <p:cNvPr id="7" name="Рисунок 6" descr="7773118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5715016"/>
            <a:ext cx="1928826" cy="857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142984"/>
            <a:ext cx="7015061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dirty="0" smtClean="0">
                <a:ln w="11430"/>
                <a:solidFill>
                  <a:srgbClr val="800000"/>
                </a:solidFill>
                <a:latin typeface="Comic Sans MS" pitchFamily="66" charset="0"/>
              </a:rPr>
              <a:t>Гипотеза:</a:t>
            </a:r>
            <a:r>
              <a:rPr lang="ru-RU" sz="3600" b="1" dirty="0" smtClean="0">
                <a:ln w="11430"/>
                <a:solidFill>
                  <a:srgbClr val="800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3200" dirty="0" smtClean="0">
                <a:ln w="11430"/>
                <a:solidFill>
                  <a:srgbClr val="003300"/>
                </a:solidFill>
                <a:latin typeface="Comic Sans MS" pitchFamily="66" charset="0"/>
              </a:rPr>
              <a:t>Дождевые черви приносят пользу</a:t>
            </a:r>
          </a:p>
          <a:p>
            <a:pPr algn="ctr"/>
            <a:r>
              <a:rPr lang="ru-RU" sz="3200" dirty="0" smtClean="0">
                <a:ln w="11430"/>
                <a:solidFill>
                  <a:srgbClr val="003300"/>
                </a:solidFill>
                <a:latin typeface="Comic Sans MS" pitchFamily="66" charset="0"/>
              </a:rPr>
              <a:t> окружающей среде.</a:t>
            </a:r>
          </a:p>
          <a:p>
            <a:pPr algn="ctr"/>
            <a:endParaRPr lang="ru-RU" sz="2800" dirty="0" smtClean="0">
              <a:ln w="11430"/>
              <a:solidFill>
                <a:srgbClr val="003300"/>
              </a:solidFill>
              <a:latin typeface="Comic Sans MS" pitchFamily="66" charset="0"/>
            </a:endParaRPr>
          </a:p>
          <a:p>
            <a:pPr algn="ctr"/>
            <a:endParaRPr lang="ru-RU" sz="2800" dirty="0" smtClean="0">
              <a:ln w="11430"/>
              <a:solidFill>
                <a:srgbClr val="003300"/>
              </a:solidFill>
              <a:latin typeface="Comic Sans MS" pitchFamily="66" charset="0"/>
            </a:endParaRPr>
          </a:p>
          <a:p>
            <a:pPr algn="ctr"/>
            <a:endParaRPr lang="ru-RU" sz="2800" dirty="0" smtClean="0">
              <a:ln w="11430"/>
              <a:solidFill>
                <a:srgbClr val="003300"/>
              </a:solidFill>
              <a:latin typeface="Comic Sans MS" pitchFamily="66" charset="0"/>
            </a:endParaRPr>
          </a:p>
          <a:p>
            <a:pPr algn="r"/>
            <a:r>
              <a:rPr lang="ru-RU" sz="3600" b="1" u="sng" dirty="0" smtClean="0">
                <a:ln w="11430"/>
                <a:solidFill>
                  <a:srgbClr val="800000"/>
                </a:solidFill>
                <a:latin typeface="Comic Sans MS" pitchFamily="66" charset="0"/>
              </a:rPr>
              <a:t>Объект </a:t>
            </a:r>
            <a:r>
              <a:rPr lang="ru-RU" sz="3600" b="1" u="sng" dirty="0" err="1" smtClean="0">
                <a:ln w="11430"/>
                <a:solidFill>
                  <a:srgbClr val="800000"/>
                </a:solidFill>
                <a:latin typeface="Comic Sans MS" pitchFamily="66" charset="0"/>
              </a:rPr>
              <a:t>иследвания</a:t>
            </a:r>
            <a:r>
              <a:rPr lang="ru-RU" sz="3600" b="1" u="sng" dirty="0" smtClean="0">
                <a:ln w="11430"/>
                <a:solidFill>
                  <a:srgbClr val="800000"/>
                </a:solidFill>
                <a:latin typeface="Comic Sans MS" pitchFamily="66" charset="0"/>
              </a:rPr>
              <a:t>: </a:t>
            </a:r>
          </a:p>
          <a:p>
            <a:pPr algn="ctr"/>
            <a:r>
              <a:rPr lang="ru-RU" sz="2800" dirty="0" smtClean="0">
                <a:ln w="11430"/>
                <a:solidFill>
                  <a:srgbClr val="003300"/>
                </a:solidFill>
                <a:latin typeface="Comic Sans MS" pitchFamily="66" charset="0"/>
              </a:rPr>
              <a:t>                               </a:t>
            </a:r>
            <a:r>
              <a:rPr lang="ru-RU" sz="3200" dirty="0" smtClean="0">
                <a:ln w="11430"/>
                <a:solidFill>
                  <a:srgbClr val="003300"/>
                </a:solidFill>
                <a:latin typeface="Comic Sans MS" pitchFamily="66" charset="0"/>
              </a:rPr>
              <a:t>Дождевые черви.</a:t>
            </a:r>
          </a:p>
          <a:p>
            <a:pPr algn="ctr"/>
            <a:endParaRPr lang="ru-RU" sz="3600" dirty="0" smtClean="0">
              <a:ln w="11430"/>
              <a:solidFill>
                <a:srgbClr val="00330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ru-RU" sz="3600" u="sng" cap="none" spc="0" dirty="0">
              <a:ln w="11430"/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Людмила\Desktop\презентация черви\картинки\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29066"/>
            <a:ext cx="3500462" cy="26253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7332_5e37b718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17945_html_b6de3d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97622"/>
            <a:ext cx="4143404" cy="47603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0298" y="500042"/>
            <a:ext cx="72152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Черви – это крупные беспозвоночные животные</a:t>
            </a:r>
          </a:p>
          <a:p>
            <a:endParaRPr lang="ru-RU" sz="2400" b="1" dirty="0" smtClean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Питаются растительными остатками</a:t>
            </a:r>
          </a:p>
          <a:p>
            <a:endParaRPr lang="ru-RU" sz="2400" b="1" dirty="0" smtClean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Рыхлят и удобряют почву; уничтожают вредных личинок</a:t>
            </a:r>
          </a:p>
          <a:p>
            <a:endParaRPr lang="ru-RU" sz="2400" b="1" dirty="0" smtClean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Передвигаются с помощью щетинок</a:t>
            </a:r>
          </a:p>
          <a:p>
            <a:endParaRPr lang="ru-RU" sz="2400" b="1" dirty="0" smtClean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Органов дыхания нет, дышат всем телом</a:t>
            </a:r>
            <a:endParaRPr lang="ru-RU" sz="2400" b="1" dirty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2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8477600" cy="635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8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142984"/>
            <a:ext cx="432000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82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571612"/>
            <a:ext cx="2952771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ekamim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000504"/>
            <a:ext cx="4320000" cy="267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929158" y="857232"/>
            <a:ext cx="4214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latin typeface="Comic Sans MS" pitchFamily="66" charset="0"/>
              </a:rPr>
              <a:t>Это интересно: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857232"/>
            <a:ext cx="7453365" cy="5590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28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7" y="2204864"/>
            <a:ext cx="5373182" cy="402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latin typeface="Comic Sans MS" pitchFamily="66" charset="0"/>
              </a:rPr>
              <a:t>Практическая деятельность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2896.JPG"/>
          <p:cNvPicPr>
            <a:picLocks noChangeAspect="1"/>
          </p:cNvPicPr>
          <p:nvPr/>
        </p:nvPicPr>
        <p:blipFill>
          <a:blip r:embed="rId3" cstate="print"/>
          <a:srcRect l="5468" b="4166"/>
          <a:stretch>
            <a:fillRect/>
          </a:stretch>
        </p:blipFill>
        <p:spPr>
          <a:xfrm>
            <a:off x="611560" y="1340768"/>
            <a:ext cx="404009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F29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348880"/>
            <a:ext cx="3046791" cy="327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152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МИШКА</dc:creator>
  <cp:lastModifiedBy>buk3</cp:lastModifiedBy>
  <cp:revision>30</cp:revision>
  <dcterms:created xsi:type="dcterms:W3CDTF">2016-04-10T15:16:40Z</dcterms:created>
  <dcterms:modified xsi:type="dcterms:W3CDTF">2019-03-11T14:29:29Z</dcterms:modified>
</cp:coreProperties>
</file>