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73" r:id="rId3"/>
    <p:sldId id="274" r:id="rId4"/>
    <p:sldId id="275" r:id="rId5"/>
    <p:sldId id="259" r:id="rId6"/>
    <p:sldId id="276" r:id="rId7"/>
    <p:sldId id="257" r:id="rId8"/>
    <p:sldId id="258" r:id="rId9"/>
    <p:sldId id="260" r:id="rId10"/>
    <p:sldId id="271" r:id="rId11"/>
    <p:sldId id="272" r:id="rId12"/>
    <p:sldId id="270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20644-0EBF-4280-A175-BD4FB734A3F0}" type="datetimeFigureOut">
              <a:rPr lang="ru-RU" smtClean="0"/>
              <a:pPr/>
              <a:t>14.02.2019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96545-171B-4A50-BE88-95FFA69948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60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6545-171B-4A50-BE88-95FFA69948B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566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331236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Орбитальный гиперзвуковой самолет-</a:t>
            </a:r>
            <a:r>
              <a:rPr lang="ru-RU" b="1" dirty="0" err="1" smtClean="0">
                <a:solidFill>
                  <a:srgbClr val="002060"/>
                </a:solidFill>
              </a:rPr>
              <a:t>разгонщик</a:t>
            </a:r>
            <a:r>
              <a:rPr lang="ru-RU" b="1" dirty="0" smtClean="0">
                <a:solidFill>
                  <a:srgbClr val="002060"/>
                </a:solidFill>
              </a:rPr>
              <a:t> с космическим разведчиком-перехватчиком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 Стрела 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7056784" cy="1401192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</a:rPr>
              <a:t>Автор</a:t>
            </a:r>
            <a:r>
              <a:rPr lang="ru-RU" sz="3200" b="1" dirty="0">
                <a:solidFill>
                  <a:srgbClr val="002060"/>
                </a:solidFill>
              </a:rPr>
              <a:t>: Скворцов Кирилл</a:t>
            </a:r>
          </a:p>
          <a:p>
            <a:pPr algn="r"/>
            <a:r>
              <a:rPr lang="ru-RU" sz="3200" b="1" dirty="0">
                <a:solidFill>
                  <a:srgbClr val="002060"/>
                </a:solidFill>
              </a:rPr>
              <a:t>Педагог: </a:t>
            </a:r>
            <a:r>
              <a:rPr lang="ru-RU" sz="3200" b="1" dirty="0" err="1">
                <a:solidFill>
                  <a:srgbClr val="002060"/>
                </a:solidFill>
              </a:rPr>
              <a:t>Кузмичева</a:t>
            </a:r>
            <a:r>
              <a:rPr lang="ru-RU" sz="3200" b="1" dirty="0">
                <a:solidFill>
                  <a:srgbClr val="002060"/>
                </a:solidFill>
              </a:rPr>
              <a:t> Н.А.</a:t>
            </a:r>
            <a:r>
              <a:rPr lang="ru-RU" b="1" dirty="0">
                <a:solidFill>
                  <a:schemeClr val="bg1"/>
                </a:solidFill>
              </a:rPr>
              <a:t>  </a:t>
            </a:r>
          </a:p>
          <a:p>
            <a:endParaRPr lang="ru-RU" dirty="0"/>
          </a:p>
        </p:txBody>
      </p:sp>
      <p:pic>
        <p:nvPicPr>
          <p:cNvPr id="1026" name="Picture 2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997" y="3212976"/>
            <a:ext cx="2961992" cy="148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8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работа</a:t>
            </a:r>
            <a:endParaRPr lang="ru-RU" dirty="0"/>
          </a:p>
        </p:txBody>
      </p:sp>
      <p:pic>
        <p:nvPicPr>
          <p:cNvPr id="4" name="Содержимое 5" descr="Azxc0drtut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640871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678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Катапультирование челнока</a:t>
            </a:r>
            <a:endParaRPr lang="ru-RU" dirty="0"/>
          </a:p>
        </p:txBody>
      </p:sp>
      <p:pic>
        <p:nvPicPr>
          <p:cNvPr id="4" name="Объект 3" descr="9QjjkiuIlB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76064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56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Самолет «Стрела»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0020"/>
            <a:ext cx="7848872" cy="550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79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В </a:t>
            </a:r>
            <a:r>
              <a:rPr lang="ru-RU" sz="3600" b="1" dirty="0">
                <a:solidFill>
                  <a:schemeClr val="tx1"/>
                </a:solidFill>
              </a:rPr>
              <a:t>ходе работы все поставленные мной цели и задачи были достигнуты. Я надеюсь, что моя гипотеза сможет подтвердиться с появлением моего самолета. И мы достигнем еще больших результатов в освоении космоса.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pic>
        <p:nvPicPr>
          <p:cNvPr id="1027" name="Picture 3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9482" y="680907"/>
            <a:ext cx="2961992" cy="148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9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ru-RU" dirty="0" smtClean="0"/>
              <a:t>Реактивный самолет-истребитель Як-19</a:t>
            </a:r>
            <a:endParaRPr lang="ru-RU" dirty="0"/>
          </a:p>
        </p:txBody>
      </p:sp>
      <p:pic>
        <p:nvPicPr>
          <p:cNvPr id="1026" name="Picture 2" descr="C:\Users\Алексей\Desktop\проект Кирилла 1\фотки самолетов\ПРСИ\YAk-15-pervoj-serii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538" y="1916832"/>
            <a:ext cx="7408862" cy="413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9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Первый сверхзвуковой истребитель  МиГ-19</a:t>
            </a:r>
            <a:endParaRPr lang="ru-RU" dirty="0"/>
          </a:p>
        </p:txBody>
      </p:sp>
      <p:pic>
        <p:nvPicPr>
          <p:cNvPr id="2050" name="Picture 2" descr="C:\Users\Алексей\Desktop\проект Кирилла 1\фотки самолетов\МИГ19\320859-alexfas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9208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71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dirty="0" smtClean="0"/>
              <a:t>Российский сверхзвуковой самолет ТУ-144</a:t>
            </a:r>
            <a:endParaRPr lang="ru-RU" dirty="0"/>
          </a:p>
        </p:txBody>
      </p:sp>
      <p:pic>
        <p:nvPicPr>
          <p:cNvPr id="3074" name="Picture 2" descr="C:\Users\Алексей\Desktop\проект Кирилла 1\фотки самолетов\современ. сверхзвук\45678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4168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89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3200" b="1" dirty="0" smtClean="0">
                <a:solidFill>
                  <a:schemeClr val="tx1"/>
                </a:solidFill>
              </a:rPr>
              <a:t>Австрийский ученый по  имени </a:t>
            </a:r>
            <a:r>
              <a:rPr lang="ru-RU" sz="3200" b="1" i="1" u="sng" dirty="0" smtClean="0">
                <a:solidFill>
                  <a:schemeClr val="tx1"/>
                </a:solidFill>
              </a:rPr>
              <a:t>Эрнст Мах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Разработал методику соотнесения скорости полета непосредственно со скоростью звука</a:t>
            </a:r>
            <a:r>
              <a:rPr lang="en-US" sz="3200" b="1" dirty="0" smtClean="0">
                <a:solidFill>
                  <a:schemeClr val="tx1"/>
                </a:solidFill>
              </a:rPr>
              <a:t>,</a:t>
            </a:r>
            <a:r>
              <a:rPr lang="ru-RU" sz="3200" b="1" dirty="0" smtClean="0">
                <a:solidFill>
                  <a:schemeClr val="tx1"/>
                </a:solidFill>
              </a:rPr>
              <a:t> которая в его честь получила наименование </a:t>
            </a:r>
            <a:r>
              <a:rPr lang="ru-RU" sz="3200" b="1" i="1" u="sng" dirty="0" smtClean="0">
                <a:solidFill>
                  <a:schemeClr val="tx1"/>
                </a:solidFill>
              </a:rPr>
              <a:t>Мах1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r>
              <a:rPr lang="ru-RU" sz="3200" b="1" dirty="0" smtClean="0">
                <a:solidFill>
                  <a:schemeClr val="tx1"/>
                </a:solidFill>
              </a:rPr>
              <a:t> Соответственно </a:t>
            </a:r>
            <a:r>
              <a:rPr lang="ru-RU" sz="3200" b="1" i="1" u="sng" dirty="0" smtClean="0">
                <a:solidFill>
                  <a:schemeClr val="tx1"/>
                </a:solidFill>
              </a:rPr>
              <a:t>Мах2</a:t>
            </a:r>
            <a:r>
              <a:rPr lang="ru-RU" sz="3200" b="1" dirty="0" smtClean="0">
                <a:solidFill>
                  <a:schemeClr val="tx1"/>
                </a:solidFill>
              </a:rPr>
              <a:t> – Это скорость</a:t>
            </a:r>
            <a:r>
              <a:rPr lang="en-US" sz="3200" b="1" dirty="0" smtClean="0">
                <a:solidFill>
                  <a:schemeClr val="tx1"/>
                </a:solidFill>
              </a:rPr>
              <a:t>,</a:t>
            </a:r>
            <a:r>
              <a:rPr lang="ru-RU" sz="3200" b="1" dirty="0" smtClean="0">
                <a:solidFill>
                  <a:schemeClr val="tx1"/>
                </a:solidFill>
              </a:rPr>
              <a:t> превышающая скорость звука ровно вдвое</a:t>
            </a:r>
            <a:r>
              <a:rPr lang="en-US" sz="3200" b="1" dirty="0" smtClean="0">
                <a:solidFill>
                  <a:schemeClr val="tx1"/>
                </a:solidFill>
              </a:rPr>
              <a:t>,</a:t>
            </a:r>
            <a:r>
              <a:rPr lang="ru-RU" sz="3200" b="1" dirty="0" smtClean="0">
                <a:solidFill>
                  <a:schemeClr val="tx1"/>
                </a:solidFill>
              </a:rPr>
              <a:t> и так далее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r>
              <a:rPr lang="ru-RU" sz="3200" b="1" dirty="0" smtClean="0">
                <a:solidFill>
                  <a:schemeClr val="tx1"/>
                </a:solidFill>
              </a:rPr>
              <a:t> Самолёты</a:t>
            </a:r>
            <a:r>
              <a:rPr lang="en-US" sz="3200" b="1" dirty="0" smtClean="0">
                <a:solidFill>
                  <a:schemeClr val="tx1"/>
                </a:solidFill>
              </a:rPr>
              <a:t>,</a:t>
            </a:r>
            <a:r>
              <a:rPr lang="ru-RU" sz="3200" b="1" dirty="0" smtClean="0">
                <a:solidFill>
                  <a:schemeClr val="tx1"/>
                </a:solidFill>
              </a:rPr>
              <a:t> перемещающиеся быстрее звука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ru-RU" sz="3200" b="1" dirty="0" smtClean="0">
                <a:solidFill>
                  <a:schemeClr val="tx1"/>
                </a:solidFill>
              </a:rPr>
              <a:t>вынуждены пробиваться сквозь звуковые волны</a:t>
            </a:r>
            <a:r>
              <a:rPr lang="en-US" sz="3200" b="1" dirty="0" smtClean="0">
                <a:solidFill>
                  <a:schemeClr val="tx1"/>
                </a:solidFill>
              </a:rPr>
              <a:t>,</a:t>
            </a:r>
            <a:r>
              <a:rPr lang="ru-RU" sz="3200" b="1" dirty="0" smtClean="0">
                <a:solidFill>
                  <a:schemeClr val="tx1"/>
                </a:solidFill>
              </a:rPr>
              <a:t> замедляющие их скорость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r>
              <a:rPr lang="ru-RU" sz="3200" b="1" dirty="0" smtClean="0">
                <a:solidFill>
                  <a:schemeClr val="tx1"/>
                </a:solidFill>
              </a:rPr>
              <a:t> Эти волны широко известны под названием «</a:t>
            </a:r>
            <a:r>
              <a:rPr lang="ru-RU" sz="3200" b="1" i="1" u="sng" dirty="0" smtClean="0">
                <a:solidFill>
                  <a:schemeClr val="tx1"/>
                </a:solidFill>
              </a:rPr>
              <a:t>Звуковой барьер</a:t>
            </a:r>
            <a:r>
              <a:rPr lang="ru-RU" sz="3200" b="1" dirty="0" smtClean="0">
                <a:solidFill>
                  <a:schemeClr val="tx1"/>
                </a:solidFill>
              </a:rPr>
              <a:t>»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267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ru-RU" dirty="0" smtClean="0"/>
              <a:t>Российский гиперзвуковой самолет Ю-71</a:t>
            </a:r>
            <a:endParaRPr lang="ru-RU" dirty="0"/>
          </a:p>
        </p:txBody>
      </p:sp>
      <p:pic>
        <p:nvPicPr>
          <p:cNvPr id="4098" name="Picture 2" descr="C:\Users\Алексей\Desktop\проект Кирилла 1\фотки самолетов\современ. сверхзвук\1447070811_98797808909808907890789879[1]-700x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0648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20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chemeClr val="tx1"/>
                </a:solidFill>
                <a:ea typeface="Calibri"/>
                <a:cs typeface="Times New Roman"/>
              </a:rPr>
              <a:t>С</a:t>
            </a:r>
            <a:r>
              <a:rPr lang="ru-RU" sz="3600" b="1" dirty="0" smtClean="0">
                <a:solidFill>
                  <a:schemeClr val="tx1"/>
                </a:solidFill>
                <a:ea typeface="Calibri"/>
                <a:cs typeface="Times New Roman"/>
              </a:rPr>
              <a:t>оздать </a:t>
            </a:r>
            <a:r>
              <a:rPr lang="ru-RU" sz="3600" b="1" dirty="0">
                <a:solidFill>
                  <a:schemeClr val="tx1"/>
                </a:solidFill>
                <a:ea typeface="Calibri"/>
                <a:cs typeface="Times New Roman"/>
              </a:rPr>
              <a:t>гиперзвуковой многоразовый космический </a:t>
            </a:r>
            <a:r>
              <a:rPr lang="ru-RU" sz="3600" b="1" dirty="0" smtClean="0">
                <a:solidFill>
                  <a:schemeClr val="tx1"/>
                </a:solidFill>
                <a:ea typeface="Calibri"/>
                <a:cs typeface="Times New Roman"/>
              </a:rPr>
              <a:t>самолет–носитель</a:t>
            </a:r>
            <a:r>
              <a:rPr lang="ru-RU" sz="3600" b="1" dirty="0">
                <a:solidFill>
                  <a:schemeClr val="tx1"/>
                </a:solidFill>
                <a:ea typeface="Calibri"/>
                <a:cs typeface="Times New Roman"/>
              </a:rPr>
              <a:t>, для полетов на околоземную орбиту с </a:t>
            </a:r>
            <a:r>
              <a:rPr lang="ru-RU" sz="3600" b="1" dirty="0" smtClean="0">
                <a:solidFill>
                  <a:schemeClr val="tx1"/>
                </a:solidFill>
                <a:ea typeface="Calibri"/>
                <a:cs typeface="Times New Roman"/>
              </a:rPr>
              <a:t>последующей доставкой космического      челнока-разведчика.</a:t>
            </a:r>
            <a:endParaRPr lang="ru-RU" sz="36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Цель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14663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32859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11200" b="1" dirty="0" smtClean="0">
                <a:solidFill>
                  <a:schemeClr val="tx1"/>
                </a:solidFill>
                <a:ea typeface="Calibri"/>
                <a:cs typeface="Times New Roman"/>
              </a:rPr>
              <a:t>1. Ознакомиться  </a:t>
            </a:r>
            <a:r>
              <a:rPr lang="ru-RU" sz="11200" b="1" dirty="0">
                <a:solidFill>
                  <a:schemeClr val="tx1"/>
                </a:solidFill>
                <a:ea typeface="Calibri"/>
                <a:cs typeface="Times New Roman"/>
              </a:rPr>
              <a:t>с техническими особенностями </a:t>
            </a:r>
            <a:r>
              <a:rPr lang="ru-RU" sz="11200" b="1" dirty="0" smtClean="0">
                <a:solidFill>
                  <a:schemeClr val="tx1"/>
                </a:solidFill>
                <a:ea typeface="Calibri"/>
                <a:cs typeface="Times New Roman"/>
              </a:rPr>
              <a:t>                    реактивных</a:t>
            </a:r>
            <a:r>
              <a:rPr lang="ru-RU" sz="11200" b="1" dirty="0">
                <a:solidFill>
                  <a:schemeClr val="tx1"/>
                </a:solidFill>
                <a:ea typeface="Calibri"/>
                <a:cs typeface="Times New Roman"/>
              </a:rPr>
              <a:t>, сверхзвуковых самолетов. </a:t>
            </a:r>
            <a:r>
              <a:rPr lang="ru-RU" sz="11200" b="1" dirty="0">
                <a:solidFill>
                  <a:schemeClr val="tx1"/>
                </a:solidFill>
              </a:rPr>
              <a:t>Изучить </a:t>
            </a:r>
            <a:r>
              <a:rPr lang="ru-RU" sz="11200" b="1" dirty="0" smtClean="0">
                <a:solidFill>
                  <a:schemeClr val="tx1"/>
                </a:solidFill>
              </a:rPr>
              <a:t> понятие </a:t>
            </a:r>
            <a:r>
              <a:rPr lang="ru-RU" sz="11200" b="1" dirty="0">
                <a:solidFill>
                  <a:schemeClr val="tx1"/>
                </a:solidFill>
              </a:rPr>
              <a:t>«звуковой барьер». Узнать о космических  </a:t>
            </a:r>
            <a:r>
              <a:rPr lang="ru-RU" sz="11200" b="1" dirty="0" smtClean="0">
                <a:solidFill>
                  <a:schemeClr val="tx1"/>
                </a:solidFill>
              </a:rPr>
              <a:t>  кораблях  </a:t>
            </a:r>
            <a:r>
              <a:rPr lang="ru-RU" sz="11200" b="1" dirty="0">
                <a:solidFill>
                  <a:schemeClr val="tx1"/>
                </a:solidFill>
              </a:rPr>
              <a:t>и о технике будущего.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1200" b="1" dirty="0" smtClean="0">
                <a:solidFill>
                  <a:schemeClr val="tx1"/>
                </a:solidFill>
                <a:ea typeface="Calibri"/>
                <a:cs typeface="Times New Roman"/>
              </a:rPr>
              <a:t>2.  Разработать </a:t>
            </a:r>
            <a:r>
              <a:rPr lang="ru-RU" sz="11200" b="1" dirty="0">
                <a:solidFill>
                  <a:schemeClr val="tx1"/>
                </a:solidFill>
                <a:ea typeface="Calibri"/>
                <a:cs typeface="Times New Roman"/>
              </a:rPr>
              <a:t>дизайн модели.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1200" b="1" dirty="0" smtClean="0">
                <a:solidFill>
                  <a:schemeClr val="tx1"/>
                </a:solidFill>
                <a:ea typeface="Calibri"/>
                <a:cs typeface="Times New Roman"/>
              </a:rPr>
              <a:t>3. Исследовать </a:t>
            </a:r>
            <a:r>
              <a:rPr lang="ru-RU" sz="11200" b="1" dirty="0">
                <a:solidFill>
                  <a:schemeClr val="tx1"/>
                </a:solidFill>
                <a:ea typeface="Calibri"/>
                <a:cs typeface="Times New Roman"/>
              </a:rPr>
              <a:t>материалы для изготовления </a:t>
            </a:r>
            <a:r>
              <a:rPr lang="ru-RU" sz="11200" b="1" dirty="0" smtClean="0">
                <a:solidFill>
                  <a:schemeClr val="tx1"/>
                </a:solidFill>
                <a:ea typeface="Calibri"/>
                <a:cs typeface="Times New Roman"/>
              </a:rPr>
              <a:t>            модели</a:t>
            </a:r>
            <a:r>
              <a:rPr lang="ru-RU" sz="11200" b="1" dirty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1200" b="1" dirty="0" smtClean="0">
                <a:solidFill>
                  <a:schemeClr val="tx1"/>
                </a:solidFill>
                <a:ea typeface="Calibri"/>
                <a:cs typeface="Times New Roman"/>
              </a:rPr>
              <a:t>4.  Найти </a:t>
            </a:r>
            <a:r>
              <a:rPr lang="ru-RU" sz="11200" b="1" dirty="0">
                <a:solidFill>
                  <a:schemeClr val="tx1"/>
                </a:solidFill>
                <a:ea typeface="Calibri"/>
                <a:cs typeface="Times New Roman"/>
              </a:rPr>
              <a:t>конструкторское решение.	</a:t>
            </a:r>
            <a:endParaRPr lang="ru-RU" sz="112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1200" b="1" dirty="0" smtClean="0">
                <a:solidFill>
                  <a:schemeClr val="tx1"/>
                </a:solidFill>
                <a:ea typeface="Calibri"/>
                <a:cs typeface="Times New Roman"/>
              </a:rPr>
              <a:t>5.  Создать чертежи.</a:t>
            </a:r>
            <a:r>
              <a:rPr lang="ru-RU" sz="11200" b="1" dirty="0">
                <a:solidFill>
                  <a:schemeClr val="tx1"/>
                </a:solidFill>
                <a:ea typeface="Calibri"/>
                <a:cs typeface="Times New Roman"/>
              </a:rPr>
              <a:t>	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200" b="1" dirty="0" smtClean="0">
                <a:solidFill>
                  <a:schemeClr val="tx1"/>
                </a:solidFill>
                <a:ea typeface="Calibri"/>
                <a:cs typeface="Times New Roman"/>
              </a:rPr>
              <a:t>6. Создать модель гиперзвукового многоразового                космического  самолета - носителя.         </a:t>
            </a:r>
            <a:endParaRPr lang="ru-RU" sz="112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Задачи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10221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    </a:t>
            </a:r>
            <a:r>
              <a:rPr lang="ru-RU" sz="3600" b="1" dirty="0" smtClean="0">
                <a:solidFill>
                  <a:schemeClr val="tx1"/>
                </a:solidFill>
                <a:ea typeface="Calibri"/>
                <a:cs typeface="Times New Roman"/>
              </a:rPr>
              <a:t>До </a:t>
            </a:r>
            <a:r>
              <a:rPr lang="ru-RU" sz="3600" b="1" dirty="0">
                <a:solidFill>
                  <a:schemeClr val="tx1"/>
                </a:solidFill>
                <a:ea typeface="Calibri"/>
                <a:cs typeface="Times New Roman"/>
              </a:rPr>
              <a:t>Луны мы можем долетать за трое суток, но полеты к другим планетам представляют собой более сложную задачу.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Гипотеза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3707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334</TotalTime>
  <Words>231</Words>
  <Application>Microsoft Office PowerPoint</Application>
  <PresentationFormat>Экран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Орбитальный гиперзвуковой самолет-разгонщик с космическим разведчиком-перехватчиком   « Стрела »</vt:lpstr>
      <vt:lpstr>Реактивный самолет-истребитель Як-19</vt:lpstr>
      <vt:lpstr>Первый сверхзвуковой истребитель  МиГ-19</vt:lpstr>
      <vt:lpstr>Российский сверхзвуковой самолет ТУ-144</vt:lpstr>
      <vt:lpstr>Слайд 5</vt:lpstr>
      <vt:lpstr>Российский гиперзвуковой самолет Ю-71</vt:lpstr>
      <vt:lpstr>Цель</vt:lpstr>
      <vt:lpstr>Задачи</vt:lpstr>
      <vt:lpstr>Гипотеза</vt:lpstr>
      <vt:lpstr>Моя работа</vt:lpstr>
      <vt:lpstr>Катапультирование челнока</vt:lpstr>
      <vt:lpstr>Самолет «Стрела»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Сверх звуковой  самолёт Гусь</dc:title>
  <dc:creator>Алексей</dc:creator>
  <cp:lastModifiedBy>Юлия</cp:lastModifiedBy>
  <cp:revision>39</cp:revision>
  <dcterms:created xsi:type="dcterms:W3CDTF">2019-01-30T11:19:25Z</dcterms:created>
  <dcterms:modified xsi:type="dcterms:W3CDTF">2019-02-14T09:27:03Z</dcterms:modified>
</cp:coreProperties>
</file>