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2" r:id="rId15"/>
    <p:sldId id="269" r:id="rId16"/>
    <p:sldId id="270" r:id="rId17"/>
    <p:sldId id="256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E960-A3E3-4EE4-ADAA-8FBFDAA19C2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FD2-21DF-47AB-A1A0-BC19EB819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7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E960-A3E3-4EE4-ADAA-8FBFDAA19C2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FD2-21DF-47AB-A1A0-BC19EB819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0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E960-A3E3-4EE4-ADAA-8FBFDAA19C2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FD2-21DF-47AB-A1A0-BC19EB819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15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E960-A3E3-4EE4-ADAA-8FBFDAA19C2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FD2-21DF-47AB-A1A0-BC19EB819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7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E960-A3E3-4EE4-ADAA-8FBFDAA19C2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FD2-21DF-47AB-A1A0-BC19EB819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4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E960-A3E3-4EE4-ADAA-8FBFDAA19C2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FD2-21DF-47AB-A1A0-BC19EB819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0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E960-A3E3-4EE4-ADAA-8FBFDAA19C2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FD2-21DF-47AB-A1A0-BC19EB819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92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E960-A3E3-4EE4-ADAA-8FBFDAA19C2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FD2-21DF-47AB-A1A0-BC19EB819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7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E960-A3E3-4EE4-ADAA-8FBFDAA19C2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FD2-21DF-47AB-A1A0-BC19EB819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E960-A3E3-4EE4-ADAA-8FBFDAA19C2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FD2-21DF-47AB-A1A0-BC19EB819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7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E960-A3E3-4EE4-ADAA-8FBFDAA19C2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FD2-21DF-47AB-A1A0-BC19EB819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9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E960-A3E3-4EE4-ADAA-8FBFDAA19C2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0DFD2-21DF-47AB-A1A0-BC19EB819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9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0992"/>
          </a:xfrm>
        </p:spPr>
        <p:txBody>
          <a:bodyPr/>
          <a:lstStyle/>
          <a:p>
            <a:pPr algn="ctr"/>
            <a:r>
              <a:rPr lang="ru-RU" sz="1600" b="1">
                <a:solidFill>
                  <a:srgbClr val="7030A0"/>
                </a:solidFill>
                <a:latin typeface="Calibri"/>
              </a:rPr>
              <a:t>Муниципальное бюджетное общеобразовательное учреждение  города Кургана</a:t>
            </a:r>
            <a:br>
              <a:rPr lang="ru-RU" sz="1600" b="1">
                <a:solidFill>
                  <a:srgbClr val="7030A0"/>
                </a:solidFill>
                <a:latin typeface="Calibri"/>
              </a:rPr>
            </a:br>
            <a:r>
              <a:rPr lang="ru-RU" sz="1600" b="1">
                <a:solidFill>
                  <a:srgbClr val="7030A0"/>
                </a:solidFill>
                <a:latin typeface="Calibri"/>
              </a:rPr>
              <a:t>«Средняя общеобразовательная школа № 53 имени А.А.Шараборина»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60493"/>
            <a:ext cx="7886700" cy="463475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8700" b="1" i="1" cap="all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Trebuchet MS"/>
              </a:rPr>
              <a:t>Олимпийские игры</a:t>
            </a:r>
            <a:br>
              <a:rPr lang="ru-RU" sz="8700" b="1" i="1" cap="all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Trebuchet MS"/>
              </a:rPr>
            </a:br>
            <a:r>
              <a:rPr lang="ru-RU" sz="8700" b="1" i="1" cap="all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Trebuchet MS"/>
              </a:rPr>
              <a:t>        </a:t>
            </a:r>
            <a:r>
              <a:rPr lang="ru-RU" sz="8700" b="1" i="1" cap="all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Trebuchet MS"/>
              </a:rPr>
              <a:t>ДРЕВНЕЙ ГРЕЦИИ</a:t>
            </a:r>
            <a:endParaRPr lang="ru-RU" sz="8700" i="1">
              <a:solidFill>
                <a:srgbClr val="FF000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endParaRPr lang="ru-RU" sz="5400" b="1" i="1" cap="all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FF0000"/>
              </a:solidFill>
              <a:latin typeface="Trebuchet MS"/>
            </a:endParaRP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endParaRPr lang="ru-RU" sz="5400" b="1" i="1" cap="all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FF0000"/>
              </a:solidFill>
              <a:latin typeface="Trebuchet MS"/>
            </a:endParaRP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endParaRPr lang="ru-RU" sz="5400" b="1" i="1" cap="all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FF0000"/>
              </a:solidFill>
              <a:latin typeface="Trebuchet MS"/>
            </a:endParaRP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endParaRPr lang="ru-RU" sz="5400" b="1" i="1" cap="all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FF0000"/>
              </a:solidFill>
              <a:latin typeface="Trebuchet MS"/>
            </a:endParaRP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endParaRPr lang="ru-RU" sz="5400" b="1" i="1" cap="all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FF0000"/>
              </a:solidFill>
              <a:latin typeface="Trebuchet MS"/>
            </a:endParaRP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600" b="1" smtClean="0">
                <a:solidFill>
                  <a:srgbClr val="7030A0"/>
                </a:solidFill>
              </a:rPr>
              <a:t>г</a:t>
            </a:r>
            <a:r>
              <a:rPr lang="ru-RU" sz="2600" b="1">
                <a:solidFill>
                  <a:srgbClr val="7030A0"/>
                </a:solidFill>
              </a:rPr>
              <a:t>. </a:t>
            </a:r>
            <a:r>
              <a:rPr lang="ru-RU" sz="2600" b="1" smtClean="0">
                <a:solidFill>
                  <a:srgbClr val="7030A0"/>
                </a:solidFill>
              </a:rPr>
              <a:t>Курган,</a:t>
            </a:r>
            <a:endParaRPr lang="ru-RU" sz="2600" b="1">
              <a:solidFill>
                <a:srgbClr val="7030A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600" b="1" smtClean="0">
                <a:solidFill>
                  <a:srgbClr val="7030A0"/>
                </a:solidFill>
              </a:rPr>
              <a:t>2019 </a:t>
            </a:r>
            <a:r>
              <a:rPr lang="ru-RU" sz="2600" b="1">
                <a:solidFill>
                  <a:srgbClr val="7030A0"/>
                </a:solidFill>
              </a:rPr>
              <a:t>г</a:t>
            </a:r>
            <a:r>
              <a:rPr lang="ru-RU" sz="2600" b="1" smtClean="0">
                <a:solidFill>
                  <a:srgbClr val="7030A0"/>
                </a:solidFill>
              </a:rPr>
              <a:t>.</a:t>
            </a:r>
            <a:endParaRPr lang="ru-RU" sz="2600" b="1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4259" y="4366736"/>
            <a:ext cx="6409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7030A0"/>
                </a:solidFill>
              </a:rPr>
              <a:t>Автор: </a:t>
            </a:r>
            <a:r>
              <a:rPr lang="ru-RU" b="1">
                <a:solidFill>
                  <a:srgbClr val="7030A0"/>
                </a:solidFill>
              </a:rPr>
              <a:t>Виноградова Светлана Анатольевна,</a:t>
            </a:r>
          </a:p>
          <a:p>
            <a:r>
              <a:rPr lang="ru-RU" b="1">
                <a:solidFill>
                  <a:srgbClr val="7030A0"/>
                </a:solidFill>
              </a:rPr>
              <a:t>              </a:t>
            </a:r>
            <a:r>
              <a:rPr lang="ru-RU" b="1" smtClean="0">
                <a:solidFill>
                  <a:srgbClr val="7030A0"/>
                </a:solidFill>
              </a:rPr>
              <a:t>учитель </a:t>
            </a:r>
            <a:r>
              <a:rPr lang="ru-RU" b="1">
                <a:solidFill>
                  <a:srgbClr val="7030A0"/>
                </a:solidFill>
              </a:rPr>
              <a:t>физической культуры МБОУ «СОШ № 53» </a:t>
            </a:r>
          </a:p>
          <a:p>
            <a:r>
              <a:rPr lang="ru-RU" b="1">
                <a:solidFill>
                  <a:srgbClr val="7030A0"/>
                </a:solidFill>
              </a:rPr>
              <a:t> 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6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5178" y="226791"/>
            <a:ext cx="6712278" cy="3353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2057" y="769674"/>
            <a:ext cx="87585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i="1" smtClean="0"/>
              <a:t>Двойной бег</a:t>
            </a:r>
            <a:r>
              <a:rPr lang="ru-RU" sz="2000" i="1" smtClean="0"/>
              <a:t> </a:t>
            </a:r>
            <a:r>
              <a:rPr lang="ru-RU" sz="2000" smtClean="0"/>
              <a:t>- бег на две стадии (384 м). Атлеты пробегают стадион, поворачивают вокруг столба и возвращаются назад к старту. </a:t>
            </a:r>
            <a:endParaRPr lang="ru-RU" sz="2000" baseline="30000" smtClean="0"/>
          </a:p>
          <a:p>
            <a:pPr lvl="0" algn="just"/>
            <a:r>
              <a:rPr lang="ru-RU" sz="2000" b="1" i="1" smtClean="0"/>
              <a:t>Долгий бег</a:t>
            </a:r>
            <a:r>
              <a:rPr lang="ru-RU" sz="2000" smtClean="0"/>
              <a:t>— бег на 7 стадий (1344 м). Атлеты, пробегая стадию, разворачивались вокруг столба на одном конце стадиона, затем бежали стадию назад и разворачивались вокруг другого столба. Длина дистанции менялась в разные годы от 7 до 24 стадий (до 4608 м). </a:t>
            </a:r>
          </a:p>
          <a:p>
            <a:pPr lvl="0" algn="just"/>
            <a:r>
              <a:rPr lang="ru-RU" sz="2000" b="1" i="1" smtClean="0"/>
              <a:t>Бег в полном вооружении или бег гоплитов</a:t>
            </a:r>
            <a:r>
              <a:rPr lang="ru-RU" sz="2000" smtClean="0"/>
              <a:t>— бег в шлеме, поножах и со щитом на две стадии. Позднее из вооружения оставили только щит. Бегом гоплитов игры завершались. </a:t>
            </a:r>
          </a:p>
          <a:p>
            <a:pPr>
              <a:buNone/>
            </a:pPr>
            <a:endParaRPr lang="ru-RU" smtClean="0"/>
          </a:p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08" y="3662081"/>
            <a:ext cx="649044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8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3461" y="262649"/>
            <a:ext cx="6712278" cy="33530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98" y="809610"/>
            <a:ext cx="3446889" cy="2874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698" y="3768319"/>
            <a:ext cx="33465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/>
              <a:t>                    Панкратионисты.</a:t>
            </a:r>
          </a:p>
          <a:p>
            <a:pPr algn="just"/>
            <a:r>
              <a:rPr lang="ru-RU" sz="1400" smtClean="0"/>
              <a:t> Бронзовая репродукция римской скульптуры, выполненной по греческому оригиналу III в. до н. э.</a:t>
            </a:r>
            <a:endParaRPr lang="ru-RU" sz="1400"/>
          </a:p>
        </p:txBody>
      </p:sp>
      <p:sp>
        <p:nvSpPr>
          <p:cNvPr id="5" name="Прямоугольник 4"/>
          <p:cNvSpPr/>
          <p:nvPr/>
        </p:nvSpPr>
        <p:spPr>
          <a:xfrm>
            <a:off x="3585881" y="875506"/>
            <a:ext cx="536985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smtClean="0"/>
              <a:t>    Панкратион</a:t>
            </a:r>
            <a:r>
              <a:rPr lang="ru-RU" sz="2400" b="1" smtClean="0"/>
              <a:t> </a:t>
            </a:r>
            <a:r>
              <a:rPr lang="ru-RU" sz="2400" smtClean="0"/>
              <a:t>— рукопашный бой, в котором соединялись удары руками и ногами и борцовская техника. </a:t>
            </a:r>
          </a:p>
          <a:p>
            <a:pPr algn="just"/>
            <a:r>
              <a:rPr lang="ru-RU" sz="2400" smtClean="0"/>
              <a:t>      Слово является производным от греческих слов «пан» и «кратос», то есть означает примерно «всей силой».     </a:t>
            </a:r>
          </a:p>
          <a:p>
            <a:pPr algn="just"/>
            <a:r>
              <a:rPr lang="ru-RU" sz="2400" smtClean="0"/>
              <a:t>Удушение было разрешено, запрещены укусы и воздействие на глаза. </a:t>
            </a:r>
          </a:p>
          <a:p>
            <a:pPr algn="just"/>
            <a:r>
              <a:rPr lang="ru-RU" sz="2400"/>
              <a:t> </a:t>
            </a:r>
            <a:r>
              <a:rPr lang="ru-RU" sz="2400" smtClean="0"/>
              <a:t>    Этот вид состязаний ввели в Олимпийские игры в честь мифического основателя игр Геракла, который сумел одолеть огромного льва, только задушив его, потому как шкура льва была неуязвима для оружия. 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40295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5178" y="226791"/>
            <a:ext cx="6712278" cy="33530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953" y="3216319"/>
            <a:ext cx="5505539" cy="33816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70707" y="6488668"/>
            <a:ext cx="242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/>
              <a:t>Борьба. Античный барельеф</a:t>
            </a:r>
            <a:r>
              <a:rPr lang="ru-RU" smtClean="0"/>
              <a:t>.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317" y="538663"/>
            <a:ext cx="85657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mtClean="0"/>
              <a:t>     </a:t>
            </a:r>
            <a:r>
              <a:rPr lang="ru-RU" sz="2400" b="1" i="1" smtClean="0"/>
              <a:t>Борьба</a:t>
            </a:r>
            <a:r>
              <a:rPr lang="ru-RU" sz="2400" smtClean="0"/>
              <a:t> добавлена в Олимпийские состязания на 18-й Олимпиаде (708 до н.э.).</a:t>
            </a:r>
          </a:p>
          <a:p>
            <a:pPr algn="just"/>
            <a:r>
              <a:rPr lang="ru-RU" sz="2400" smtClean="0"/>
              <a:t>     Правилами запрещались удары, но толчки разрешались.    Греческий язык имел много терминов для обозначения различных приемов и позиций.    Борьба разделялась на две основные позиции: в стойке и на земле, вернее мягком грунте, посыпанном песком. 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40768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5178" y="226791"/>
            <a:ext cx="6712278" cy="33530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69" y="704916"/>
            <a:ext cx="3188659" cy="3822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6165" y="4522259"/>
            <a:ext cx="28418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mtClean="0"/>
              <a:t>Бронзовая скульптура отдыхающего  боксёра, </a:t>
            </a:r>
          </a:p>
          <a:p>
            <a:pPr algn="ctr"/>
            <a:r>
              <a:rPr lang="ru-RU" sz="1400" smtClean="0"/>
              <a:t>III—II в. до н. э.</a:t>
            </a:r>
            <a:endParaRPr lang="ru-RU" sz="1400"/>
          </a:p>
        </p:txBody>
      </p:sp>
      <p:sp>
        <p:nvSpPr>
          <p:cNvPr id="6" name="Прямоугольник 5"/>
          <p:cNvSpPr/>
          <p:nvPr/>
        </p:nvSpPr>
        <p:spPr>
          <a:xfrm>
            <a:off x="3460377" y="769273"/>
            <a:ext cx="545950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mtClean="0"/>
              <a:t> </a:t>
            </a:r>
            <a:r>
              <a:rPr lang="ru-RU" sz="2400" b="1" i="1" smtClean="0"/>
              <a:t>Бокс</a:t>
            </a:r>
            <a:r>
              <a:rPr lang="ru-RU" sz="2400" i="1" smtClean="0"/>
              <a:t> </a:t>
            </a:r>
          </a:p>
          <a:p>
            <a:pPr algn="just"/>
            <a:r>
              <a:rPr lang="ru-RU" sz="2000" smtClean="0"/>
              <a:t>     Особым уважением пользовались боксёры, сумевшие победить, не получив удара от соперника.    Правилами в боксе запрещался захват соперника, подножки и удары ногами. Боксёры обматывали кисти кожаными ремнями, тем не менее этот вид состязаний считался самым опасным. </a:t>
            </a:r>
          </a:p>
          <a:p>
            <a:pPr algn="just"/>
            <a:r>
              <a:rPr lang="ru-RU" sz="2000" smtClean="0"/>
              <a:t>      Если боксёры уставали, разрешался перерыв для отдыха. Если же и после отдыха победитель не выявлялся, то боксёры обменивались оговоренным числом ударов, не защищаясь. Поединок завершался сдачей соперника, побежденный поднимал руку, когда был не в силах оказывать сопротивление. 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7969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5178" y="226791"/>
            <a:ext cx="6712278" cy="33530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32" y="869091"/>
            <a:ext cx="3523793" cy="29324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647" y="4025153"/>
            <a:ext cx="3603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smtClean="0"/>
              <a:t>  Изображение на древнегреческой вазе  3 видов пятиборья: метание диска и копья, борьба (толчки ладонями). </a:t>
            </a:r>
          </a:p>
          <a:p>
            <a:pPr algn="just"/>
            <a:r>
              <a:rPr lang="ru-RU" sz="1600" smtClean="0"/>
              <a:t>  Справа частично сохранилось изображение прыжка.</a:t>
            </a:r>
            <a:endParaRPr lang="ru-RU" sz="1600"/>
          </a:p>
        </p:txBody>
      </p:sp>
      <p:sp>
        <p:nvSpPr>
          <p:cNvPr id="5" name="Прямоугольник 4"/>
          <p:cNvSpPr/>
          <p:nvPr/>
        </p:nvSpPr>
        <p:spPr>
          <a:xfrm>
            <a:off x="3890682" y="869091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mtClean="0"/>
              <a:t>     </a:t>
            </a:r>
            <a:r>
              <a:rPr lang="ru-RU" sz="2000" b="1" i="1" smtClean="0"/>
              <a:t>Пентатлон </a:t>
            </a:r>
            <a:r>
              <a:rPr lang="ru-RU" sz="2000" smtClean="0"/>
              <a:t>— пятиборье, включавшее бег на стадию, метание диска, метание копья, прыжок в длину и борьбу. </a:t>
            </a:r>
          </a:p>
          <a:p>
            <a:pPr algn="just"/>
            <a:r>
              <a:rPr lang="ru-RU" sz="2000"/>
              <a:t> </a:t>
            </a:r>
            <a:r>
              <a:rPr lang="ru-RU" sz="2000" smtClean="0"/>
              <a:t>   Все виды проводились в один день в определённом порядке, начиная с прыжков. Неизвестно, как именно определялся победитель в пятиборье.   По версии одного из историков — атлеты делились на пары и соревновались между собой.   Победителем считался выигравший у соперника 3 вида состязаний. Затем победители соревновались между собой до тех пор, пока не оставалась финальная пара.</a:t>
            </a:r>
          </a:p>
          <a:p>
            <a:pPr algn="just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999685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5178" y="226791"/>
            <a:ext cx="6712278" cy="33530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1364" y="748223"/>
            <a:ext cx="890195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mtClean="0"/>
              <a:t>Конные бега</a:t>
            </a:r>
          </a:p>
          <a:p>
            <a:pPr algn="just"/>
            <a:r>
              <a:rPr lang="ru-RU" sz="2000" smtClean="0"/>
              <a:t>      Сначала были введены гонки квадриг, затем к ним добавлены скачки на лошадях и гонки колесниц с 2 лошадьми в упряжке. </a:t>
            </a:r>
          </a:p>
          <a:p>
            <a:pPr algn="just"/>
            <a:r>
              <a:rPr lang="ru-RU" sz="2000" smtClean="0"/>
              <a:t>     Аналогично как проводились соревнования в категориях между мужчинами и юношами, так и в скачках были две категории: взрослые лошади и жеребцы.</a:t>
            </a:r>
          </a:p>
          <a:p>
            <a:pPr algn="just"/>
            <a:r>
              <a:rPr lang="ru-RU" sz="2000" smtClean="0"/>
              <a:t>     В отличие от бега и единоборств в скачках могли принимать участие только богатые греки и царственные особы, которым под силу было содержать лошадей. Именно владельцы лошадей, а не возницы считались победителями. </a:t>
            </a:r>
            <a:endParaRPr lang="ru-RU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34" y="3488890"/>
            <a:ext cx="6365322" cy="315803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75524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5178" y="226791"/>
            <a:ext cx="6712278" cy="3353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9976" y="671063"/>
            <a:ext cx="51816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mtClean="0"/>
              <a:t>Соревнования трубачей и героль</a:t>
            </a:r>
            <a:r>
              <a:rPr lang="ru-RU" sz="2400" b="1" u="sng" smtClean="0"/>
              <a:t>дов</a:t>
            </a:r>
          </a:p>
          <a:p>
            <a:pPr algn="just"/>
            <a:r>
              <a:rPr lang="ru-RU" sz="2000" smtClean="0"/>
              <a:t>     На 96-й Олимпиаде (396 до н. э.) в Олимпийские игры были введены состязания между трубачами и герольдами («глашатай»), как логическое следствие соединения спорта и эстетического наслаждения.</a:t>
            </a:r>
          </a:p>
          <a:p>
            <a:pPr algn="just"/>
            <a:r>
              <a:rPr lang="ru-RU" sz="2000" smtClean="0"/>
              <a:t>     Известно, что во время проведения Игр художники выставляли картины на суд зрителей, а писатели читали вслух свои творения.</a:t>
            </a:r>
            <a:endParaRPr lang="ru-RU" sz="20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77" y="1119298"/>
            <a:ext cx="3444448" cy="49684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10542" y="6211812"/>
            <a:ext cx="3233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/>
              <a:t>Афинский трубач 450 до н. э. 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966693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mtClean="0"/>
              <a:t>     </a:t>
            </a:r>
            <a:r>
              <a:rPr lang="ru-RU" b="1" smtClean="0"/>
              <a:t>Олимпийские </a:t>
            </a:r>
            <a:r>
              <a:rPr lang="ru-RU" b="1"/>
              <a:t>игры существенно потеряли своё значение с приходом римлян. </a:t>
            </a:r>
          </a:p>
          <a:p>
            <a:pPr marL="0" indent="0" algn="just">
              <a:buNone/>
            </a:pPr>
            <a:r>
              <a:rPr lang="ru-RU" b="1" smtClean="0"/>
              <a:t>    </a:t>
            </a:r>
            <a:r>
              <a:rPr lang="ru-RU" b="1"/>
              <a:t>После того, как христианство стало официальной религией, игры стали рассматриваться как проявление язычества и в 394 н. э. они были запрещены императором Феодосием I.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66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554" y="2749060"/>
            <a:ext cx="7933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smtClean="0">
                <a:solidFill>
                  <a:srgbClr val="FF0000"/>
                </a:solidFill>
              </a:rPr>
              <a:t>     СПАСИБО ЗА ВНИМАНИЕ!</a:t>
            </a:r>
            <a:endParaRPr lang="ru-RU" sz="40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4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907" y="0"/>
            <a:ext cx="7933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smtClean="0">
                <a:solidFill>
                  <a:srgbClr val="FF0000"/>
                </a:solidFill>
              </a:rPr>
              <a:t>     </a:t>
            </a:r>
            <a:r>
              <a:rPr lang="ru-RU" sz="2000" b="1" i="1" smtClean="0">
                <a:solidFill>
                  <a:schemeClr val="accent1">
                    <a:lumMod val="75000"/>
                  </a:schemeClr>
                </a:solidFill>
              </a:rPr>
              <a:t>Список литературы и интернет - источников</a:t>
            </a:r>
            <a:endParaRPr lang="ru-RU" sz="2000" b="1" i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047" y="994193"/>
            <a:ext cx="848957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smtClean="0"/>
              <a:t>Вигасин А.А..История Древнего мира : Учебник для 5кл.- М.: Просвещение,  2004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smtClean="0"/>
              <a:t>Твой олимпийский учебник.Учебное пособие для образовательных учреждений России-М.:Советский спорт, 1999 Кун </a:t>
            </a:r>
            <a:r>
              <a:rPr lang="ru-RU" sz="2000"/>
              <a:t>Л. Всеобщая история физической культуры </a:t>
            </a:r>
            <a:r>
              <a:rPr lang="ru-RU" sz="2000" smtClean="0"/>
              <a:t>и спорта</a:t>
            </a:r>
            <a:r>
              <a:rPr lang="ru-RU" sz="2000"/>
              <a:t>. – М.: Радуга, 1982.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smtClean="0"/>
              <a:t>Античные </a:t>
            </a:r>
            <a:r>
              <a:rPr lang="ru-RU" sz="2000"/>
              <a:t>Олимпийские </a:t>
            </a:r>
            <a:r>
              <a:rPr lang="ru-RU" sz="2000" smtClean="0"/>
              <a:t>игры </a:t>
            </a:r>
            <a:r>
              <a:rPr lang="en-US" sz="2000" smtClean="0"/>
              <a:t>https</a:t>
            </a:r>
            <a:r>
              <a:rPr lang="en-US" sz="2000"/>
              <a:t>://ru.wikipedia.org/wik</a:t>
            </a:r>
            <a:endParaRPr lang="ru-RU" sz="200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smtClean="0"/>
              <a:t>Соревнования </a:t>
            </a:r>
            <a:r>
              <a:rPr lang="ru-RU" sz="2000"/>
              <a:t>античных Олимпийских </a:t>
            </a:r>
            <a:r>
              <a:rPr lang="ru-RU" sz="2000" smtClean="0"/>
              <a:t>игр </a:t>
            </a:r>
            <a:r>
              <a:rPr lang="en-US" sz="2000" smtClean="0">
                <a:hlinkClick r:id="rId3"/>
              </a:rPr>
              <a:t>https</a:t>
            </a:r>
            <a:r>
              <a:rPr lang="en-US" sz="2000">
                <a:hlinkClick r:id="rId3"/>
              </a:rPr>
              <a:t>://</a:t>
            </a:r>
            <a:r>
              <a:rPr lang="en-US" sz="2000" smtClean="0">
                <a:hlinkClick r:id="rId3"/>
              </a:rPr>
              <a:t>ru.wikipedia.org/wiki</a:t>
            </a:r>
            <a:endParaRPr lang="ru-RU" sz="200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/>
              <a:t>Олимпийские игры Древней </a:t>
            </a:r>
            <a:r>
              <a:rPr lang="ru-RU" sz="2000" smtClean="0"/>
              <a:t>Греции </a:t>
            </a:r>
            <a:r>
              <a:rPr lang="en-US" sz="2000" smtClean="0"/>
              <a:t>http</a:t>
            </a:r>
            <a:r>
              <a:rPr lang="en-US" sz="2000"/>
              <a:t>://www.sportedu.by/</a:t>
            </a:r>
            <a:endParaRPr lang="ru-RU" sz="200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32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54421" y="1048888"/>
            <a:ext cx="81130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mtClean="0"/>
              <a:t> Цель: </a:t>
            </a:r>
            <a:r>
              <a:rPr lang="ru-RU" sz="2400" smtClean="0"/>
              <a:t>изучение истории возникновения Олимпийсих игр в Древней Греции.</a:t>
            </a:r>
          </a:p>
          <a:p>
            <a:pPr algn="just"/>
            <a:endParaRPr lang="ru-RU" sz="2400" b="1"/>
          </a:p>
          <a:p>
            <a:pPr algn="just"/>
            <a:r>
              <a:rPr lang="ru-RU" sz="2400" b="1" smtClean="0"/>
              <a:t>Задачи: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/>
              <a:t>познакомиться с историей </a:t>
            </a:r>
            <a:r>
              <a:rPr lang="ru-RU" sz="2400" smtClean="0"/>
              <a:t>возникновения  Олимийских игр;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/>
              <a:t>в</a:t>
            </a:r>
            <a:r>
              <a:rPr lang="ru-RU" sz="2400" smtClean="0"/>
              <a:t>ыяснить, какие  были осбенности организации и проведения Олимпийских игр в Древней Греции;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/>
              <a:t>у</a:t>
            </a:r>
            <a:r>
              <a:rPr lang="ru-RU" sz="2400" smtClean="0"/>
              <a:t>знать,  какие спортивные состязания входили в программу Олимпийских игр древности.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82117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7290" y="383895"/>
            <a:ext cx="4177552" cy="2782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smtClean="0"/>
              <a:t>    </a:t>
            </a:r>
          </a:p>
          <a:p>
            <a:pPr marL="0" indent="0" algn="just">
              <a:buNone/>
            </a:pPr>
            <a:r>
              <a:rPr lang="ru-RU" sz="2400" b="1"/>
              <a:t> </a:t>
            </a:r>
            <a:r>
              <a:rPr lang="ru-RU" sz="2400" b="1" smtClean="0"/>
              <a:t> </a:t>
            </a:r>
            <a:r>
              <a:rPr lang="ru-RU" sz="2400" smtClean="0"/>
              <a:t>Олимпийские </a:t>
            </a:r>
            <a:r>
              <a:rPr lang="ru-RU" sz="2400"/>
              <a:t>игры Древней Греции представляли собой религиозный и спортивный праздник, проводившийся в </a:t>
            </a:r>
            <a:r>
              <a:rPr lang="ru-RU" sz="2400" smtClean="0"/>
              <a:t>Олимпии.</a:t>
            </a:r>
            <a:endParaRPr lang="ru-RU" sz="2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3"/>
            <a:ext cx="4338919" cy="32541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1"/>
          <a:stretch/>
        </p:blipFill>
        <p:spPr>
          <a:xfrm>
            <a:off x="4285128" y="3460376"/>
            <a:ext cx="4741877" cy="323877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8940" y="4479600"/>
            <a:ext cx="3801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mtClean="0"/>
              <a:t>      </a:t>
            </a:r>
            <a:r>
              <a:rPr lang="ru-RU" sz="2400" smtClean="0"/>
              <a:t>Первые Олимпийские игры состоялись в 776 году до н. э.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868067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8978" y="5307123"/>
            <a:ext cx="7467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mtClean="0"/>
              <a:t>      </a:t>
            </a:r>
            <a:r>
              <a:rPr lang="ru-RU" sz="2400" smtClean="0"/>
              <a:t>Во  время проведения игр объявлялось священное перемирие, в это время нельзя было вести войну.</a:t>
            </a:r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2" y="277906"/>
            <a:ext cx="8095129" cy="46257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8207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834" y="143415"/>
            <a:ext cx="585395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mtClean="0"/>
              <a:t>      </a:t>
            </a:r>
            <a:r>
              <a:rPr lang="ru-RU" sz="2000" smtClean="0"/>
              <a:t>Согласно легендам Олимпийские игры впервые организовал Геракл, проводились они один раз в 5 лет.</a:t>
            </a:r>
          </a:p>
          <a:p>
            <a:pPr algn="just"/>
            <a:r>
              <a:rPr lang="ru-RU" sz="2000"/>
              <a:t> </a:t>
            </a:r>
            <a:r>
              <a:rPr lang="ru-RU" sz="2000" smtClean="0"/>
              <a:t>     Праздник длился пять дней, из которых одна часть была посвящена состязаниям, другая часть -  религиозным обрядам с жертвоприношениями, процессиями и общественными пирами в честь победителей. </a:t>
            </a:r>
          </a:p>
          <a:p>
            <a:pPr algn="just"/>
            <a:r>
              <a:rPr lang="ru-RU" sz="2400" b="1" smtClean="0"/>
              <a:t> </a:t>
            </a:r>
            <a:endParaRPr lang="ru-RU" sz="2400" b="1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10" y="251898"/>
            <a:ext cx="2405025" cy="32107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-1179" r="8861" b="1179"/>
          <a:stretch/>
        </p:blipFill>
        <p:spPr>
          <a:xfrm>
            <a:off x="0" y="2841826"/>
            <a:ext cx="5122877" cy="353164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181600" y="4607648"/>
            <a:ext cx="3711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mtClean="0"/>
              <a:t>    </a:t>
            </a:r>
            <a:r>
              <a:rPr lang="ru-RU" sz="2000" smtClean="0"/>
              <a:t>Участники произносили клятву перед статуей бога Зевса.</a:t>
            </a:r>
            <a:endParaRPr lang="ru-RU" sz="2000"/>
          </a:p>
        </p:txBody>
      </p:sp>
      <p:sp>
        <p:nvSpPr>
          <p:cNvPr id="10" name="TextBox 9"/>
          <p:cNvSpPr txBox="1"/>
          <p:nvPr/>
        </p:nvSpPr>
        <p:spPr>
          <a:xfrm>
            <a:off x="6517341" y="3468138"/>
            <a:ext cx="222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/>
              <a:t>«Геракл и Немейский лев»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8297" y="6373469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smtClean="0"/>
              <a:t>Статуя Зевса</a:t>
            </a:r>
            <a:endParaRPr lang="ru-RU" sz="1400" i="1"/>
          </a:p>
        </p:txBody>
      </p:sp>
    </p:spTree>
    <p:extLst>
      <p:ext uri="{BB962C8B-B14F-4D97-AF65-F5344CB8AC3E}">
        <p14:creationId xmlns:p14="http://schemas.microsoft.com/office/powerpoint/2010/main" val="73064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6518" y="279739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/>
              <a:t> </a:t>
            </a:r>
            <a:r>
              <a:rPr lang="ru-RU" sz="2000" b="1" smtClean="0"/>
              <a:t>       </a:t>
            </a:r>
            <a:r>
              <a:rPr lang="ru-RU" sz="2400" smtClean="0"/>
              <a:t>В праздничных состязаниях могли участвовать лишь чистокровные эллины.</a:t>
            </a:r>
          </a:p>
          <a:p>
            <a:pPr algn="just"/>
            <a:r>
              <a:rPr lang="ru-RU" sz="2400" smtClean="0"/>
              <a:t>       Не пользовались правом смотреть игры женщины, кроме жрицы богини Деметры.</a:t>
            </a:r>
          </a:p>
          <a:p>
            <a:pPr algn="just"/>
            <a:r>
              <a:rPr lang="ru-RU" sz="2400" smtClean="0"/>
              <a:t>       Женщины, могли стать олимпийскими чемпионами заочно — просто прислав свою колесницу. </a:t>
            </a:r>
          </a:p>
          <a:p>
            <a:pPr algn="just"/>
            <a:r>
              <a:rPr lang="ru-RU" sz="2400" smtClean="0"/>
              <a:t>       Судьи, наблюдавшие за ходом состязаний и присуждавшие награды победителям, назывались</a:t>
            </a:r>
            <a:r>
              <a:rPr lang="ru-RU" sz="2400" b="1" smtClean="0"/>
              <a:t> </a:t>
            </a:r>
            <a:r>
              <a:rPr lang="ru-RU" sz="2400" b="1" i="1" smtClean="0"/>
              <a:t>элланодиками.</a:t>
            </a:r>
            <a:endParaRPr lang="ru-RU" sz="2400" b="1" i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777"/>
            <a:ext cx="4491318" cy="30552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65" y="3802777"/>
            <a:ext cx="4563035" cy="29745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286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7" y="142438"/>
            <a:ext cx="8183656" cy="51557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8259" y="5298141"/>
            <a:ext cx="883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/>
              <a:t> </a:t>
            </a:r>
            <a:r>
              <a:rPr lang="ru-RU" sz="2000" b="1" smtClean="0"/>
              <a:t>    </a:t>
            </a:r>
            <a:r>
              <a:rPr lang="ru-RU" sz="2000" smtClean="0"/>
              <a:t>Наградой </a:t>
            </a:r>
            <a:r>
              <a:rPr lang="ru-RU" sz="2000"/>
              <a:t>победителю Олимпийский игр – </a:t>
            </a:r>
            <a:r>
              <a:rPr lang="ru-RU" sz="2000" b="1" i="1"/>
              <a:t>олимпионику</a:t>
            </a:r>
            <a:r>
              <a:rPr lang="ru-RU" sz="2000"/>
              <a:t> служил венок из дикой оливы, победителя ставили на бронзовый треножник и давали ему </a:t>
            </a:r>
            <a:r>
              <a:rPr lang="ru-RU" sz="2000" smtClean="0"/>
              <a:t>в руки пальмовые ветви. </a:t>
            </a:r>
          </a:p>
          <a:p>
            <a:pPr algn="just"/>
            <a:r>
              <a:rPr lang="ru-RU" sz="2000" smtClean="0"/>
              <a:t>       Победитель, помимо славы для себя лично, прославлял ещё и своё государство, которое предоставляло ему за это разные льготы и привилегии. 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4111590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5178" y="226791"/>
            <a:ext cx="6712278" cy="335309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40" y="776857"/>
            <a:ext cx="2804271" cy="4712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40" y="5704230"/>
            <a:ext cx="3077214" cy="6340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42448" y="713672"/>
            <a:ext cx="52353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mtClean="0"/>
              <a:t>     Атлетические состязания древние греки возводят к времени жизни мифического Геракла. Он, как и полагается герою, одерживал победы в борьбе и панкратионе.</a:t>
            </a:r>
          </a:p>
          <a:p>
            <a:pPr algn="just"/>
            <a:r>
              <a:rPr lang="ru-RU" sz="2400" smtClean="0"/>
              <a:t>    Участники Троянской осады гоняли колесницы, бегали наперегонки, бились на кулаках (бокс), боролись, бились в полном вооружении до первой крови (прообраз панкратиона), метали диск из самородного железа, стреляли из лука. Наиболее популярным был бег</a:t>
            </a:r>
            <a:r>
              <a:rPr lang="ru-RU" sz="2400" b="1" smtClean="0"/>
              <a:t>.</a:t>
            </a:r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222723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5178" y="226791"/>
            <a:ext cx="6712278" cy="33530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03" y="854587"/>
            <a:ext cx="3523793" cy="26458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5468" y="3676425"/>
            <a:ext cx="2512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smtClean="0"/>
              <a:t>Античный бег (530 г. до н. э.)</a:t>
            </a:r>
            <a:endParaRPr lang="ru-RU" sz="1400" b="1" i="1"/>
          </a:p>
        </p:txBody>
      </p:sp>
      <p:sp>
        <p:nvSpPr>
          <p:cNvPr id="8" name="Прямоугольник 7"/>
          <p:cNvSpPr/>
          <p:nvPr/>
        </p:nvSpPr>
        <p:spPr>
          <a:xfrm>
            <a:off x="4268863" y="66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smtClean="0"/>
              <a:t>      </a:t>
            </a:r>
            <a:r>
              <a:rPr lang="ru-RU" b="1" i="1" smtClean="0"/>
              <a:t>Бег на стадию </a:t>
            </a:r>
            <a:r>
              <a:rPr lang="ru-RU" smtClean="0"/>
              <a:t>(бег с одного конца стадиона до другого на дистанцию в одну олимпийскую стадию (192 м). </a:t>
            </a:r>
          </a:p>
          <a:p>
            <a:pPr algn="just"/>
            <a:r>
              <a:rPr lang="ru-RU" smtClean="0"/>
              <a:t>       Первый и единственный вид состязаний с 1-й по 13-ю Олимпиаду.       </a:t>
            </a:r>
          </a:p>
          <a:p>
            <a:pPr algn="just"/>
            <a:r>
              <a:rPr lang="ru-RU"/>
              <a:t> </a:t>
            </a:r>
            <a:r>
              <a:rPr lang="ru-RU" smtClean="0"/>
              <a:t>     Величайшим бегуном античности считался Леонид с Родоса, одержавший 12 побед на 4 Олимпиадах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58" t="-11355" r="15558" b="20857"/>
          <a:stretch/>
        </p:blipFill>
        <p:spPr>
          <a:xfrm>
            <a:off x="4047896" y="3113834"/>
            <a:ext cx="4667250" cy="3215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3669" y="6436658"/>
            <a:ext cx="3396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smtClean="0"/>
              <a:t>Олимпийский стадион в Древней Греции</a:t>
            </a:r>
            <a:endParaRPr lang="ru-RU" sz="1400" b="1" i="1"/>
          </a:p>
        </p:txBody>
      </p:sp>
      <p:sp>
        <p:nvSpPr>
          <p:cNvPr id="11" name="Прямоугольник 10"/>
          <p:cNvSpPr/>
          <p:nvPr/>
        </p:nvSpPr>
        <p:spPr>
          <a:xfrm>
            <a:off x="304798" y="52065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mtClean="0"/>
              <a:t>   «Стадий»(стадион) — </a:t>
            </a:r>
            <a:r>
              <a:rPr lang="ru-RU" smtClean="0"/>
              <a:t>расстояние в 600 ступней Геракла(192 м 27см)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4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1184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Тема Office</vt:lpstr>
      <vt:lpstr>Муниципальное бюджетное общеобразовательное учреждение  города Кургана «Средняя общеобразовательная школа № 53 имени А.А.Шараборина»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Ilya Karepin</cp:lastModifiedBy>
  <cp:revision>26</cp:revision>
  <dcterms:created xsi:type="dcterms:W3CDTF">2018-02-19T03:39:34Z</dcterms:created>
  <dcterms:modified xsi:type="dcterms:W3CDTF">2019-01-25T17:00:32Z</dcterms:modified>
</cp:coreProperties>
</file>