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3C0630"/>
    <a:srgbClr val="0EC4A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397" autoAdjust="0"/>
    <p:restoredTop sz="94652" autoAdjust="0"/>
  </p:normalViewPr>
  <p:slideViewPr>
    <p:cSldViewPr>
      <p:cViewPr>
        <p:scale>
          <a:sx n="77" d="100"/>
          <a:sy n="77" d="100"/>
        </p:scale>
        <p:origin x="-924" y="-6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8B8453-D6CC-4204-9B69-C71C08B4FE75}" type="datetimeFigureOut">
              <a:rPr lang="ru-RU" smtClean="0"/>
              <a:pPr/>
              <a:t>21.12.2018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2D282C-90F3-486D-9FA9-F9D7F3B463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97963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1426C-547A-444F-8A31-CFF7CAC4D987}" type="datetimeFigureOut">
              <a:rPr lang="ru-RU" smtClean="0"/>
              <a:pPr/>
              <a:t>21.12.2018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92A7B-D7D2-4A70-825B-DED080BDF0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1426C-547A-444F-8A31-CFF7CAC4D987}" type="datetimeFigureOut">
              <a:rPr lang="ru-RU" smtClean="0"/>
              <a:pPr/>
              <a:t>21.12.2018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92A7B-D7D2-4A70-825B-DED080BDF0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1426C-547A-444F-8A31-CFF7CAC4D987}" type="datetimeFigureOut">
              <a:rPr lang="ru-RU" smtClean="0"/>
              <a:pPr/>
              <a:t>21.12.2018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92A7B-D7D2-4A70-825B-DED080BDF0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1426C-547A-444F-8A31-CFF7CAC4D987}" type="datetimeFigureOut">
              <a:rPr lang="ru-RU" smtClean="0"/>
              <a:pPr/>
              <a:t>21.12.2018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92A7B-D7D2-4A70-825B-DED080BDF0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1426C-547A-444F-8A31-CFF7CAC4D987}" type="datetimeFigureOut">
              <a:rPr lang="ru-RU" smtClean="0"/>
              <a:pPr/>
              <a:t>21.12.2018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92A7B-D7D2-4A70-825B-DED080BDF0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1426C-547A-444F-8A31-CFF7CAC4D987}" type="datetimeFigureOut">
              <a:rPr lang="ru-RU" smtClean="0"/>
              <a:pPr/>
              <a:t>21.12.2018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92A7B-D7D2-4A70-825B-DED080BDF0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1426C-547A-444F-8A31-CFF7CAC4D987}" type="datetimeFigureOut">
              <a:rPr lang="ru-RU" smtClean="0"/>
              <a:pPr/>
              <a:t>21.12.2018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92A7B-D7D2-4A70-825B-DED080BDF0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1426C-547A-444F-8A31-CFF7CAC4D987}" type="datetimeFigureOut">
              <a:rPr lang="ru-RU" smtClean="0"/>
              <a:pPr/>
              <a:t>21.12.2018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92A7B-D7D2-4A70-825B-DED080BDF0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1426C-547A-444F-8A31-CFF7CAC4D987}" type="datetimeFigureOut">
              <a:rPr lang="ru-RU" smtClean="0"/>
              <a:pPr/>
              <a:t>21.12.2018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92A7B-D7D2-4A70-825B-DED080BDF0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1426C-547A-444F-8A31-CFF7CAC4D987}" type="datetimeFigureOut">
              <a:rPr lang="ru-RU" smtClean="0"/>
              <a:pPr/>
              <a:t>21.12.2018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92A7B-D7D2-4A70-825B-DED080BDF0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1426C-547A-444F-8A31-CFF7CAC4D987}" type="datetimeFigureOut">
              <a:rPr lang="ru-RU" smtClean="0"/>
              <a:pPr/>
              <a:t>21.12.2018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8E92A7B-D7D2-4A70-825B-DED080BDF00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D71426C-547A-444F-8A31-CFF7CAC4D987}" type="datetimeFigureOut">
              <a:rPr lang="ru-RU" smtClean="0"/>
              <a:pPr/>
              <a:t>21.12.2018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8E92A7B-D7D2-4A70-825B-DED080BDF002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43174" y="4714884"/>
            <a:ext cx="5483092" cy="561813"/>
          </a:xfrm>
        </p:spPr>
        <p:txBody>
          <a:bodyPr>
            <a:noAutofit/>
          </a:bodyPr>
          <a:lstStyle/>
          <a:p>
            <a:pPr algn="ctr"/>
            <a:r>
              <a:rPr lang="ru-RU" sz="16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Подготовила     Лебедева О.А. </a:t>
            </a:r>
            <a:endParaRPr lang="ru-RU" sz="160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0166" y="1214422"/>
            <a:ext cx="7000924" cy="2927098"/>
          </a:xfrm>
          <a:noFill/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Презентация к уроку</a:t>
            </a:r>
          </a:p>
          <a:p>
            <a:pPr algn="ctr"/>
            <a:r>
              <a:rPr lang="ru-RU" dirty="0" smtClean="0">
                <a:solidFill>
                  <a:srgbClr val="FF0000"/>
                </a:solidFill>
              </a:rPr>
              <a:t> по </a:t>
            </a:r>
            <a:r>
              <a:rPr lang="ru-RU" smtClean="0">
                <a:solidFill>
                  <a:srgbClr val="FF0000"/>
                </a:solidFill>
              </a:rPr>
              <a:t>дисциплине МДК 01.01</a:t>
            </a:r>
            <a:r>
              <a:rPr lang="ru-RU" dirty="0" smtClean="0">
                <a:solidFill>
                  <a:srgbClr val="FF0000"/>
                </a:solidFill>
              </a:rPr>
              <a:t>. «Документационное обеспечение деятельности организации»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Управляющая кнопка: справка 3">
            <a:hlinkClick r:id="" action="ppaction://noaction" highlightClick="1"/>
          </p:cNvPr>
          <p:cNvSpPr/>
          <p:nvPr/>
        </p:nvSpPr>
        <p:spPr>
          <a:xfrm rot="997967">
            <a:off x="8348816" y="5911064"/>
            <a:ext cx="444382" cy="498446"/>
          </a:xfrm>
          <a:prstGeom prst="actionButtonHelp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справка 4">
            <a:hlinkClick r:id="" action="ppaction://noaction" highlightClick="1"/>
          </p:cNvPr>
          <p:cNvSpPr/>
          <p:nvPr/>
        </p:nvSpPr>
        <p:spPr>
          <a:xfrm rot="1224517">
            <a:off x="710242" y="5787934"/>
            <a:ext cx="504056" cy="476906"/>
          </a:xfrm>
          <a:prstGeom prst="actionButtonHelp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857356" y="3500438"/>
            <a:ext cx="5786478" cy="785818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lvl="0" algn="ctr">
              <a:spcBef>
                <a:spcPct val="0"/>
              </a:spcBef>
            </a:pPr>
            <a:r>
              <a:rPr lang="ru-RU" sz="2000" dirty="0" smtClean="0">
                <a:solidFill>
                  <a:schemeClr val="accent4">
                    <a:lumMod val="75000"/>
                  </a:schemeClr>
                </a:solidFill>
              </a:rPr>
              <a:t>Оформление организационно-правовых документов</a:t>
            </a:r>
            <a:endParaRPr kumimoji="0" lang="ru-RU" sz="2000" b="1" i="0" u="none" strike="noStrike" kern="1200" cap="all" spc="0" normalizeH="0" baseline="0" noProof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19342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 advTm="1000">
        <p14:ripple/>
      </p:transition>
    </mc:Choice>
    <mc:Fallback>
      <p:transition spd="slow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5536" y="1001681"/>
            <a:ext cx="8424936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3C0630"/>
                </a:solidFill>
              </a:rPr>
              <a:t>Основное различие между грифом согласования и грифом утверждения состоит в том</a:t>
            </a:r>
            <a:r>
              <a:rPr lang="ru-RU" sz="2800" dirty="0" smtClean="0">
                <a:solidFill>
                  <a:srgbClr val="C00000"/>
                </a:solidFill>
              </a:rPr>
              <a:t>, что грифом согласования</a:t>
            </a:r>
            <a:r>
              <a:rPr lang="ru-RU" sz="2000" dirty="0" smtClean="0">
                <a:solidFill>
                  <a:srgbClr val="3C0630"/>
                </a:solidFill>
              </a:rPr>
              <a:t>, согласование документа проводится </a:t>
            </a:r>
            <a:r>
              <a:rPr lang="ru-RU" sz="2400" b="1" dirty="0" smtClean="0">
                <a:solidFill>
                  <a:srgbClr val="C00000"/>
                </a:solidFill>
              </a:rPr>
              <a:t>до его подписания или утверждения документа.</a:t>
            </a:r>
            <a:endParaRPr lang="ru-RU" sz="2000" b="1" dirty="0">
              <a:solidFill>
                <a:srgbClr val="C00000"/>
              </a:solidFill>
            </a:endParaRPr>
          </a:p>
          <a:p>
            <a:endParaRPr lang="ru-RU" dirty="0" smtClean="0">
              <a:solidFill>
                <a:srgbClr val="3C0630"/>
              </a:solidFill>
            </a:endParaRPr>
          </a:p>
          <a:p>
            <a:endParaRPr lang="ru-RU" dirty="0">
              <a:solidFill>
                <a:srgbClr val="3C0630"/>
              </a:solidFill>
            </a:endParaRPr>
          </a:p>
          <a:p>
            <a:endParaRPr lang="ru-RU" dirty="0" smtClean="0">
              <a:solidFill>
                <a:srgbClr val="3C0630"/>
              </a:solidFill>
            </a:endParaRPr>
          </a:p>
          <a:p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Грифом согласования, как правило оформляется внешнее согласие, которое может в зависимости от характера решения проводится с самыми разными органами власти и управления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endParaRPr lang="ru-RU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2000" dirty="0" smtClean="0">
                <a:solidFill>
                  <a:srgbClr val="7030A0"/>
                </a:solidFill>
              </a:rPr>
              <a:t>Грифом согласования может в ряде случаев оформляться и внутреннее согласование, если это предусмотрено формой документа</a:t>
            </a:r>
            <a:endParaRPr lang="ru-RU" sz="2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682652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4254" y="391399"/>
            <a:ext cx="8640960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Правила оформления  грифа </a:t>
            </a:r>
            <a:r>
              <a:rPr lang="ru-RU" sz="2800" b="1" dirty="0" smtClean="0">
                <a:solidFill>
                  <a:srgbClr val="002060"/>
                </a:solidFill>
              </a:rPr>
              <a:t>утверждения</a:t>
            </a:r>
            <a:endParaRPr lang="ru-RU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90124" y="1535472"/>
            <a:ext cx="8640960" cy="258532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Документ с грифом утверждения: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Документ утверждается должностным лицом.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Гриф утверждения документа должен состоять из слова УТВЕРЖДАЮ (без кавычек) наименование должности лица утверждающего документ,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Его подписи;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Инициалов;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Фамилии;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Даты утверждения.</a:t>
            </a:r>
          </a:p>
        </p:txBody>
      </p:sp>
      <p:sp>
        <p:nvSpPr>
          <p:cNvPr id="4" name="TextBox 3"/>
          <p:cNvSpPr txBox="1"/>
          <p:nvPr/>
        </p:nvSpPr>
        <p:spPr>
          <a:xfrm rot="20060408">
            <a:off x="663875" y="4401215"/>
            <a:ext cx="2760692" cy="175432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Пример</a:t>
            </a:r>
            <a:r>
              <a:rPr lang="ru-RU" dirty="0" smtClean="0">
                <a:solidFill>
                  <a:srgbClr val="FF0000"/>
                </a:solidFill>
              </a:rPr>
              <a:t>: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>
              <a:solidFill>
                <a:srgbClr val="FF0000"/>
              </a:solidFill>
            </a:endParaRPr>
          </a:p>
          <a:p>
            <a:r>
              <a:rPr lang="ru-RU" dirty="0" smtClean="0">
                <a:solidFill>
                  <a:srgbClr val="FF0000"/>
                </a:solidFill>
              </a:rPr>
              <a:t>УТВЕРЖДАЮ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Президент ЗАО </a:t>
            </a:r>
            <a:r>
              <a:rPr lang="ru-RU" dirty="0" smtClean="0">
                <a:solidFill>
                  <a:srgbClr val="FF0000"/>
                </a:solidFill>
              </a:rPr>
              <a:t>«</a:t>
            </a:r>
            <a:r>
              <a:rPr lang="ru-RU" dirty="0" smtClean="0">
                <a:solidFill>
                  <a:srgbClr val="FF0000"/>
                </a:solidFill>
              </a:rPr>
              <a:t>ЭКО</a:t>
            </a:r>
            <a:r>
              <a:rPr lang="ru-RU" dirty="0" smtClean="0">
                <a:solidFill>
                  <a:srgbClr val="FF0000"/>
                </a:solidFill>
              </a:rPr>
              <a:t>»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ru-RU" dirty="0" smtClean="0">
                <a:solidFill>
                  <a:srgbClr val="FF0000"/>
                </a:solidFill>
              </a:rPr>
              <a:t>______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В.А. </a:t>
            </a:r>
            <a:r>
              <a:rPr lang="ru-RU" dirty="0" smtClean="0">
                <a:solidFill>
                  <a:srgbClr val="FF0000"/>
                </a:solidFill>
              </a:rPr>
              <a:t>Иванов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ru-RU" dirty="0" smtClean="0">
                <a:solidFill>
                  <a:srgbClr val="FF0000"/>
                </a:solidFill>
              </a:rPr>
              <a:t>Дата</a:t>
            </a:r>
          </a:p>
        </p:txBody>
      </p:sp>
      <p:sp>
        <p:nvSpPr>
          <p:cNvPr id="5" name="Горизонтальный свиток 4"/>
          <p:cNvSpPr/>
          <p:nvPr/>
        </p:nvSpPr>
        <p:spPr>
          <a:xfrm rot="307750">
            <a:off x="4744613" y="3686328"/>
            <a:ext cx="4156791" cy="3184100"/>
          </a:xfrm>
          <a:prstGeom prst="horizontalScroll">
            <a:avLst/>
          </a:prstGeom>
          <a:solidFill>
            <a:schemeClr val="bg1">
              <a:lumMod val="95000"/>
            </a:schemeClr>
          </a:solidFill>
          <a:effectLst>
            <a:glow rad="63500">
              <a:schemeClr val="accent4">
                <a:satMod val="175000"/>
                <a:alpha val="40000"/>
              </a:schemeClr>
            </a:glow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>
                <a:solidFill>
                  <a:srgbClr val="0EC4A1"/>
                </a:solidFill>
              </a:rPr>
              <a:t>Гриф </a:t>
            </a:r>
            <a:r>
              <a:rPr lang="ru-RU" sz="2400" dirty="0" smtClean="0">
                <a:solidFill>
                  <a:srgbClr val="0EC4A1"/>
                </a:solidFill>
              </a:rPr>
              <a:t>утверждения документа располагают в правом верхнем углу документа</a:t>
            </a:r>
          </a:p>
        </p:txBody>
      </p:sp>
    </p:spTree>
    <p:extLst>
      <p:ext uri="{BB962C8B-B14F-4D97-AF65-F5344CB8AC3E}">
        <p14:creationId xmlns:p14="http://schemas.microsoft.com/office/powerpoint/2010/main" xmlns="" val="28528215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900">
        <p14:flythrough dir="out" hasBounce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20400119">
            <a:off x="452595" y="1904224"/>
            <a:ext cx="3533195" cy="203132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Пример</a:t>
            </a:r>
            <a:endParaRPr lang="ru-RU" dirty="0" smtClean="0">
              <a:solidFill>
                <a:srgbClr val="FF0000"/>
              </a:solidFill>
            </a:endParaRPr>
          </a:p>
          <a:p>
            <a:pPr algn="ctr"/>
            <a:endParaRPr lang="ru-RU" dirty="0" smtClean="0">
              <a:solidFill>
                <a:srgbClr val="FF0000"/>
              </a:solidFill>
            </a:endParaRPr>
          </a:p>
          <a:p>
            <a:pPr algn="ctr"/>
            <a:r>
              <a:rPr lang="ru-RU" dirty="0" smtClean="0">
                <a:solidFill>
                  <a:srgbClr val="FF0000"/>
                </a:solidFill>
              </a:rPr>
              <a:t>УТВЕРЖДАЮ</a:t>
            </a:r>
          </a:p>
          <a:p>
            <a:pPr algn="ctr"/>
            <a:r>
              <a:rPr lang="ru-RU" dirty="0" smtClean="0">
                <a:solidFill>
                  <a:srgbClr val="FF0000"/>
                </a:solidFill>
              </a:rPr>
              <a:t>Генеральный директор</a:t>
            </a:r>
          </a:p>
          <a:p>
            <a:pPr algn="ctr"/>
            <a:r>
              <a:rPr lang="ru-RU" dirty="0" smtClean="0">
                <a:solidFill>
                  <a:srgbClr val="FF0000"/>
                </a:solidFill>
              </a:rPr>
              <a:t>АО </a:t>
            </a:r>
            <a:r>
              <a:rPr lang="ru-RU" dirty="0" smtClean="0">
                <a:solidFill>
                  <a:srgbClr val="FF0000"/>
                </a:solidFill>
              </a:rPr>
              <a:t>«</a:t>
            </a:r>
            <a:r>
              <a:rPr lang="ru-RU" dirty="0" smtClean="0">
                <a:solidFill>
                  <a:srgbClr val="FF0000"/>
                </a:solidFill>
              </a:rPr>
              <a:t>Клерк</a:t>
            </a:r>
            <a:r>
              <a:rPr lang="ru-RU" dirty="0" smtClean="0">
                <a:solidFill>
                  <a:srgbClr val="FF0000"/>
                </a:solidFill>
              </a:rPr>
              <a:t>»</a:t>
            </a:r>
            <a:endParaRPr lang="ru-RU" dirty="0" smtClean="0">
              <a:solidFill>
                <a:srgbClr val="FF0000"/>
              </a:solidFill>
            </a:endParaRPr>
          </a:p>
          <a:p>
            <a:pPr algn="ctr"/>
            <a:r>
              <a:rPr lang="ru-RU" dirty="0" smtClean="0">
                <a:solidFill>
                  <a:srgbClr val="FF0000"/>
                </a:solidFill>
              </a:rPr>
              <a:t>________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О.</a:t>
            </a:r>
            <a:r>
              <a:rPr lang="ru-RU" dirty="0" smtClean="0">
                <a:solidFill>
                  <a:srgbClr val="FF0000"/>
                </a:solidFill>
              </a:rPr>
              <a:t>.В</a:t>
            </a:r>
            <a:r>
              <a:rPr lang="ru-RU" dirty="0" smtClean="0">
                <a:solidFill>
                  <a:srgbClr val="FF0000"/>
                </a:solidFill>
              </a:rPr>
              <a:t>. </a:t>
            </a:r>
            <a:r>
              <a:rPr lang="ru-RU" dirty="0" smtClean="0">
                <a:solidFill>
                  <a:srgbClr val="FF0000"/>
                </a:solidFill>
              </a:rPr>
              <a:t>Валерин</a:t>
            </a:r>
            <a:endParaRPr lang="ru-RU" dirty="0" smtClean="0">
              <a:solidFill>
                <a:srgbClr val="FF0000"/>
              </a:solidFill>
            </a:endParaRPr>
          </a:p>
          <a:p>
            <a:pPr algn="ctr"/>
            <a:r>
              <a:rPr lang="ru-RU" dirty="0" smtClean="0">
                <a:solidFill>
                  <a:srgbClr val="FF0000"/>
                </a:solidFill>
              </a:rPr>
              <a:t>Дата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 rot="211276">
            <a:off x="5055891" y="1705760"/>
            <a:ext cx="3384376" cy="3139321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Гриф утверждения состоит: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УТВЕРЖДЁН;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УТВЕРЖДЕНА;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УТВЕРЖДЕНЫ;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УТВЕРЖДЕНО;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Наименование утверждающего документ в творительном падеже;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Его даты;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Номер.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 rot="750953">
            <a:off x="2126287" y="4722349"/>
            <a:ext cx="4248472" cy="147732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Пример</a:t>
            </a:r>
            <a:r>
              <a:rPr lang="ru-RU" dirty="0" smtClean="0">
                <a:solidFill>
                  <a:srgbClr val="C00000"/>
                </a:solidFill>
              </a:rPr>
              <a:t>:</a:t>
            </a:r>
            <a:endParaRPr lang="ru-RU" dirty="0" smtClean="0">
              <a:solidFill>
                <a:srgbClr val="C00000"/>
              </a:solidFill>
            </a:endParaRPr>
          </a:p>
          <a:p>
            <a:endParaRPr lang="ru-RU" dirty="0" smtClean="0"/>
          </a:p>
          <a:p>
            <a:r>
              <a:rPr lang="ru-RU" dirty="0" smtClean="0">
                <a:solidFill>
                  <a:srgbClr val="C00000"/>
                </a:solidFill>
              </a:rPr>
              <a:t>УТВЕРЖДЁН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Решением общего собрания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Акционеров от </a:t>
            </a:r>
            <a:r>
              <a:rPr lang="ru-RU" dirty="0" smtClean="0">
                <a:solidFill>
                  <a:srgbClr val="C00000"/>
                </a:solidFill>
              </a:rPr>
              <a:t>2</a:t>
            </a:r>
            <a:r>
              <a:rPr lang="ru-RU" dirty="0" smtClean="0">
                <a:solidFill>
                  <a:srgbClr val="C00000"/>
                </a:solidFill>
              </a:rPr>
              <a:t>5.01.2018 </a:t>
            </a:r>
            <a:r>
              <a:rPr lang="ru-RU" dirty="0" smtClean="0">
                <a:solidFill>
                  <a:srgbClr val="C00000"/>
                </a:solidFill>
              </a:rPr>
              <a:t>№ </a:t>
            </a:r>
            <a:r>
              <a:rPr lang="ru-RU" dirty="0" smtClean="0">
                <a:solidFill>
                  <a:srgbClr val="C00000"/>
                </a:solidFill>
              </a:rPr>
              <a:t>21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0124" y="707940"/>
            <a:ext cx="8640960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Правила оформления грифа утверждения</a:t>
            </a:r>
            <a:r>
              <a:rPr lang="ru-RU" sz="2400" b="1" dirty="0" smtClean="0"/>
              <a:t>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xmlns="" val="9894473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000">
        <p14:shred pattern="rectangle" dir="ou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4166" y="1798048"/>
            <a:ext cx="3744416" cy="258532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7030A0"/>
                </a:solidFill>
              </a:rPr>
              <a:t>Гриф согласования состоит </a:t>
            </a:r>
            <a:r>
              <a:rPr lang="ru-RU" dirty="0">
                <a:solidFill>
                  <a:srgbClr val="7030A0"/>
                </a:solidFill>
              </a:rPr>
              <a:t>и</a:t>
            </a:r>
            <a:r>
              <a:rPr lang="ru-RU" dirty="0" smtClean="0">
                <a:solidFill>
                  <a:srgbClr val="7030A0"/>
                </a:solidFill>
              </a:rPr>
              <a:t>з: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Слово СОГЛАСОВАННО;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Должности лица;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Наименование организации;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Личной подписи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Расшифровки подписи;</a:t>
            </a:r>
          </a:p>
          <a:p>
            <a:r>
              <a:rPr lang="ru-RU" dirty="0" smtClean="0">
                <a:solidFill>
                  <a:srgbClr val="7030A0"/>
                </a:solidFill>
              </a:rPr>
              <a:t>Даты согласования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 rot="416896">
            <a:off x="3145907" y="4328678"/>
            <a:ext cx="5456686" cy="175432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Пример: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СОГЛАСОВАННО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Директор </a:t>
            </a:r>
            <a:r>
              <a:rPr lang="ru-RU" dirty="0" smtClean="0">
                <a:solidFill>
                  <a:srgbClr val="C00000"/>
                </a:solidFill>
              </a:rPr>
              <a:t> ОАО «ВОЯЖ»</a:t>
            </a:r>
            <a:endParaRPr lang="ru-RU" dirty="0" smtClean="0">
              <a:solidFill>
                <a:srgbClr val="C00000"/>
              </a:solidFill>
            </a:endParaRPr>
          </a:p>
          <a:p>
            <a:endParaRPr lang="ru-RU" dirty="0" smtClean="0">
              <a:solidFill>
                <a:srgbClr val="C00000"/>
              </a:solidFill>
            </a:endParaRPr>
          </a:p>
          <a:p>
            <a:r>
              <a:rPr lang="ru-RU" dirty="0" smtClean="0">
                <a:solidFill>
                  <a:srgbClr val="C00000"/>
                </a:solidFill>
              </a:rPr>
              <a:t>_________</a:t>
            </a:r>
            <a:r>
              <a:rPr lang="ru-RU" dirty="0" smtClean="0">
                <a:solidFill>
                  <a:srgbClr val="C00000"/>
                </a:solidFill>
              </a:rPr>
              <a:t>             </a:t>
            </a:r>
            <a:r>
              <a:rPr lang="ru-RU" dirty="0" smtClean="0">
                <a:solidFill>
                  <a:srgbClr val="C00000"/>
                </a:solidFill>
              </a:rPr>
              <a:t>Н.Т. Птичкина</a:t>
            </a:r>
            <a:endParaRPr lang="ru-RU" dirty="0" smtClean="0">
              <a:solidFill>
                <a:srgbClr val="C00000"/>
              </a:solidFill>
            </a:endParaRPr>
          </a:p>
          <a:p>
            <a:r>
              <a:rPr lang="ru-RU" dirty="0" smtClean="0">
                <a:solidFill>
                  <a:srgbClr val="C00000"/>
                </a:solidFill>
              </a:rPr>
              <a:t>Дата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5536" y="404664"/>
            <a:ext cx="8103500" cy="107721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</a:rPr>
              <a:t>Правила оформления грифа </a:t>
            </a:r>
            <a:r>
              <a:rPr lang="ru-RU" sz="3200" b="1" dirty="0" smtClean="0">
                <a:solidFill>
                  <a:srgbClr val="002060"/>
                </a:solidFill>
              </a:rPr>
              <a:t>согласования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xmlns="" val="9793791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52217" y="1772816"/>
            <a:ext cx="5616624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3C0630"/>
                </a:solidFill>
              </a:rPr>
              <a:t>Если согласование осуществляют письмом, протоколом и др., гриф согласования оформляют следующим образом:</a:t>
            </a:r>
            <a:endParaRPr lang="ru-RU" dirty="0">
              <a:solidFill>
                <a:srgbClr val="3C063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83560" y="2924944"/>
            <a:ext cx="3845273" cy="147732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Пример</a:t>
            </a:r>
            <a:r>
              <a:rPr lang="ru-RU" dirty="0" smtClean="0">
                <a:solidFill>
                  <a:srgbClr val="C00000"/>
                </a:solidFill>
              </a:rPr>
              <a:t>:</a:t>
            </a:r>
            <a:endParaRPr lang="ru-RU" dirty="0" smtClean="0">
              <a:solidFill>
                <a:srgbClr val="C00000"/>
              </a:solidFill>
            </a:endParaRPr>
          </a:p>
          <a:p>
            <a:r>
              <a:rPr lang="ru-RU" dirty="0" smtClean="0">
                <a:solidFill>
                  <a:srgbClr val="C00000"/>
                </a:solidFill>
              </a:rPr>
              <a:t>СОГЛАСОВАННО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Письмо Российской академии</a:t>
            </a:r>
          </a:p>
          <a:p>
            <a:endParaRPr lang="ru-RU" dirty="0" smtClean="0">
              <a:solidFill>
                <a:srgbClr val="C00000"/>
              </a:solidFill>
            </a:endParaRPr>
          </a:p>
          <a:p>
            <a:r>
              <a:rPr lang="ru-RU" dirty="0" smtClean="0">
                <a:solidFill>
                  <a:srgbClr val="C00000"/>
                </a:solidFill>
              </a:rPr>
              <a:t>о</a:t>
            </a:r>
            <a:r>
              <a:rPr lang="ru-RU" dirty="0" smtClean="0">
                <a:solidFill>
                  <a:srgbClr val="C00000"/>
                </a:solidFill>
              </a:rPr>
              <a:t>т </a:t>
            </a:r>
            <a:r>
              <a:rPr lang="ru-RU" dirty="0" smtClean="0">
                <a:solidFill>
                  <a:srgbClr val="C00000"/>
                </a:solidFill>
              </a:rPr>
              <a:t>25</a:t>
            </a:r>
            <a:r>
              <a:rPr lang="ru-RU" dirty="0" smtClean="0">
                <a:solidFill>
                  <a:srgbClr val="C00000"/>
                </a:solidFill>
              </a:rPr>
              <a:t>.04.2018№45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82161" y="5188550"/>
            <a:ext cx="648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Или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19798" y="4954235"/>
            <a:ext cx="4558084" cy="147732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Пример</a:t>
            </a:r>
            <a:r>
              <a:rPr lang="ru-RU" dirty="0" smtClean="0">
                <a:solidFill>
                  <a:srgbClr val="FF0000"/>
                </a:solidFill>
              </a:rPr>
              <a:t>: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ru-RU" dirty="0" smtClean="0">
                <a:solidFill>
                  <a:srgbClr val="FF0000"/>
                </a:solidFill>
              </a:rPr>
              <a:t>СОГЛАСОВАННО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Протокол заседания </a:t>
            </a:r>
            <a:r>
              <a:rPr lang="ru-RU" dirty="0" smtClean="0">
                <a:solidFill>
                  <a:srgbClr val="FF0000"/>
                </a:solidFill>
              </a:rPr>
              <a:t>Правления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«Мел»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ru-RU" dirty="0" smtClean="0">
                <a:solidFill>
                  <a:srgbClr val="FF0000"/>
                </a:solidFill>
              </a:rPr>
              <a:t>о</a:t>
            </a:r>
            <a:r>
              <a:rPr lang="ru-RU" dirty="0" smtClean="0">
                <a:solidFill>
                  <a:srgbClr val="FF0000"/>
                </a:solidFill>
              </a:rPr>
              <a:t>т 05.06.2018№ </a:t>
            </a:r>
            <a:r>
              <a:rPr lang="ru-RU" dirty="0" smtClean="0">
                <a:solidFill>
                  <a:srgbClr val="FF0000"/>
                </a:solidFill>
              </a:rPr>
              <a:t>10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9" name="Двойная стрелка влево/вверх 8"/>
          <p:cNvSpPr/>
          <p:nvPr/>
        </p:nvSpPr>
        <p:spPr>
          <a:xfrm>
            <a:off x="6588225" y="4581128"/>
            <a:ext cx="998884" cy="1656184"/>
          </a:xfrm>
          <a:prstGeom prst="lef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7030A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8779" y="476672"/>
            <a:ext cx="8103500" cy="107721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</a:rPr>
              <a:t>Правила оформления грифа согласования</a:t>
            </a:r>
            <a:r>
              <a:rPr lang="ru-RU" sz="2800" b="1" dirty="0" smtClean="0"/>
              <a:t>.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xmlns="" val="5749828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165</TotalTime>
  <Words>291</Words>
  <Application>Microsoft Office PowerPoint</Application>
  <PresentationFormat>Экран (4:3)</PresentationFormat>
  <Paragraphs>76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Поток</vt:lpstr>
      <vt:lpstr>Подготовила     Лебедева О.А. 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Обсуждаем практические ситуации</dc:title>
  <dc:creator>Ученик6</dc:creator>
  <cp:lastModifiedBy>Алексей_и_Оля</cp:lastModifiedBy>
  <cp:revision>21</cp:revision>
  <dcterms:created xsi:type="dcterms:W3CDTF">2016-09-15T05:57:10Z</dcterms:created>
  <dcterms:modified xsi:type="dcterms:W3CDTF">2018-12-21T09:52:57Z</dcterms:modified>
</cp:coreProperties>
</file>